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Lst>
  <p:sldSz cy="5143500" cx="9144000"/>
  <p:notesSz cx="6858000" cy="9144000"/>
  <p:embeddedFontLst>
    <p:embeddedFont>
      <p:font typeface="Roboto"/>
      <p:regular r:id="rId17"/>
      <p:bold r:id="rId18"/>
      <p:italic r:id="rId19"/>
      <p:boldItalic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oboto-regular.fntdata"/><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font" Target="fonts/Roboto-italic.fntdata"/><Relationship Id="rId6" Type="http://schemas.openxmlformats.org/officeDocument/2006/relationships/slide" Target="slides/slide1.xml"/><Relationship Id="rId18" Type="http://schemas.openxmlformats.org/officeDocument/2006/relationships/font" Target="fonts/Roboto-bold.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2.png>
</file>

<file path=ppt/media/image3.png>
</file>

<file path=ppt/media/image4.png>
</file>

<file path=ppt/media/image5.png>
</file>

<file path=ppt/media/image6.gif>
</file>

<file path=ppt/media/image7.gif>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d9c453428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d9c453428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e9090756a_1_2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e9090756a_1_2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e9090756a_1_3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e9090756a_1_3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e9090756a_1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e9090756a_1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d91e1f37e_1_10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d91e1f37e_1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2ebc9b2b80e_0_1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2ebc9b2b80e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2ebc9b2b80e_0_2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2ebc9b2b80e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2ebc9b2b80e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2ebc9b2b80e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e9090756a_1_78: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e9090756a_1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e9090756a_2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e9090756a_2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2ebc9b2b80e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2ebc9b2b80e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2"/>
              </a:buClr>
              <a:buSzPts val="12000"/>
              <a:buNone/>
              <a:defRPr sz="12000">
                <a:solidFill>
                  <a:schemeClr val="dk2"/>
                </a:solidFill>
              </a:defRPr>
            </a:lvl1pPr>
            <a:lvl2pPr lvl="1" rtl="0" algn="ctr">
              <a:spcBef>
                <a:spcPts val="0"/>
              </a:spcBef>
              <a:spcAft>
                <a:spcPts val="0"/>
              </a:spcAft>
              <a:buClr>
                <a:schemeClr val="dk2"/>
              </a:buClr>
              <a:buSzPts val="12000"/>
              <a:buNone/>
              <a:defRPr sz="12000">
                <a:solidFill>
                  <a:schemeClr val="dk2"/>
                </a:solidFill>
              </a:defRPr>
            </a:lvl2pPr>
            <a:lvl3pPr lvl="2" rtl="0" algn="ctr">
              <a:spcBef>
                <a:spcPts val="0"/>
              </a:spcBef>
              <a:spcAft>
                <a:spcPts val="0"/>
              </a:spcAft>
              <a:buClr>
                <a:schemeClr val="dk2"/>
              </a:buClr>
              <a:buSzPts val="12000"/>
              <a:buNone/>
              <a:defRPr sz="12000">
                <a:solidFill>
                  <a:schemeClr val="dk2"/>
                </a:solidFill>
              </a:defRPr>
            </a:lvl3pPr>
            <a:lvl4pPr lvl="3" rtl="0" algn="ctr">
              <a:spcBef>
                <a:spcPts val="0"/>
              </a:spcBef>
              <a:spcAft>
                <a:spcPts val="0"/>
              </a:spcAft>
              <a:buClr>
                <a:schemeClr val="dk2"/>
              </a:buClr>
              <a:buSzPts val="12000"/>
              <a:buNone/>
              <a:defRPr sz="12000">
                <a:solidFill>
                  <a:schemeClr val="dk2"/>
                </a:solidFill>
              </a:defRPr>
            </a:lvl4pPr>
            <a:lvl5pPr lvl="4" rtl="0" algn="ctr">
              <a:spcBef>
                <a:spcPts val="0"/>
              </a:spcBef>
              <a:spcAft>
                <a:spcPts val="0"/>
              </a:spcAft>
              <a:buClr>
                <a:schemeClr val="dk2"/>
              </a:buClr>
              <a:buSzPts val="12000"/>
              <a:buNone/>
              <a:defRPr sz="12000">
                <a:solidFill>
                  <a:schemeClr val="dk2"/>
                </a:solidFill>
              </a:defRPr>
            </a:lvl5pPr>
            <a:lvl6pPr lvl="5" rtl="0" algn="ctr">
              <a:spcBef>
                <a:spcPts val="0"/>
              </a:spcBef>
              <a:spcAft>
                <a:spcPts val="0"/>
              </a:spcAft>
              <a:buClr>
                <a:schemeClr val="dk2"/>
              </a:buClr>
              <a:buSzPts val="12000"/>
              <a:buNone/>
              <a:defRPr sz="12000">
                <a:solidFill>
                  <a:schemeClr val="dk2"/>
                </a:solidFill>
              </a:defRPr>
            </a:lvl6pPr>
            <a:lvl7pPr lvl="6" rtl="0" algn="ctr">
              <a:spcBef>
                <a:spcPts val="0"/>
              </a:spcBef>
              <a:spcAft>
                <a:spcPts val="0"/>
              </a:spcAft>
              <a:buClr>
                <a:schemeClr val="dk2"/>
              </a:buClr>
              <a:buSzPts val="12000"/>
              <a:buNone/>
              <a:defRPr sz="12000">
                <a:solidFill>
                  <a:schemeClr val="dk2"/>
                </a:solidFill>
              </a:defRPr>
            </a:lvl7pPr>
            <a:lvl8pPr lvl="7" rtl="0" algn="ctr">
              <a:spcBef>
                <a:spcPts val="0"/>
              </a:spcBef>
              <a:spcAft>
                <a:spcPts val="0"/>
              </a:spcAft>
              <a:buClr>
                <a:schemeClr val="dk2"/>
              </a:buClr>
              <a:buSzPts val="12000"/>
              <a:buNone/>
              <a:defRPr sz="12000">
                <a:solidFill>
                  <a:schemeClr val="dk2"/>
                </a:solidFill>
              </a:defRPr>
            </a:lvl8pPr>
            <a:lvl9pPr lvl="8" rtl="0"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lvl1pPr lvl="0" rtl="0">
              <a:spcBef>
                <a:spcPts val="0"/>
              </a:spcBef>
              <a:spcAft>
                <a:spcPts val="0"/>
              </a:spcAft>
              <a:buSzPts val="4200"/>
              <a:buNone/>
              <a:defRPr sz="4200"/>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Clr>
                <a:schemeClr val="lt1"/>
              </a:buClr>
              <a:buSzPts val="1200"/>
              <a:buChar char="●"/>
              <a:defRPr sz="1200">
                <a:solidFill>
                  <a:schemeClr val="lt1"/>
                </a:solidFill>
              </a:defRPr>
            </a:lvl1pPr>
            <a:lvl2pPr indent="-304800" lvl="1" marL="914400" rtl="0">
              <a:spcBef>
                <a:spcPts val="1600"/>
              </a:spcBef>
              <a:spcAft>
                <a:spcPts val="0"/>
              </a:spcAft>
              <a:buClr>
                <a:schemeClr val="lt1"/>
              </a:buClr>
              <a:buSzPts val="1200"/>
              <a:buChar char="○"/>
              <a:defRPr sz="1200">
                <a:solidFill>
                  <a:schemeClr val="lt1"/>
                </a:solidFill>
              </a:defRPr>
            </a:lvl2pPr>
            <a:lvl3pPr indent="-304800" lvl="2" marL="1371600" rtl="0">
              <a:spcBef>
                <a:spcPts val="1600"/>
              </a:spcBef>
              <a:spcAft>
                <a:spcPts val="0"/>
              </a:spcAft>
              <a:buClr>
                <a:schemeClr val="lt1"/>
              </a:buClr>
              <a:buSzPts val="1200"/>
              <a:buChar char="■"/>
              <a:defRPr sz="1200">
                <a:solidFill>
                  <a:schemeClr val="lt1"/>
                </a:solidFill>
              </a:defRPr>
            </a:lvl3pPr>
            <a:lvl4pPr indent="-304800" lvl="3" marL="1828800" rtl="0">
              <a:spcBef>
                <a:spcPts val="1600"/>
              </a:spcBef>
              <a:spcAft>
                <a:spcPts val="0"/>
              </a:spcAft>
              <a:buClr>
                <a:schemeClr val="lt1"/>
              </a:buClr>
              <a:buSzPts val="1200"/>
              <a:buChar char="●"/>
              <a:defRPr sz="1200">
                <a:solidFill>
                  <a:schemeClr val="lt1"/>
                </a:solidFill>
              </a:defRPr>
            </a:lvl4pPr>
            <a:lvl5pPr indent="-304800" lvl="4" marL="2286000" rtl="0">
              <a:spcBef>
                <a:spcPts val="1600"/>
              </a:spcBef>
              <a:spcAft>
                <a:spcPts val="0"/>
              </a:spcAft>
              <a:buClr>
                <a:schemeClr val="lt1"/>
              </a:buClr>
              <a:buSzPts val="1200"/>
              <a:buChar char="○"/>
              <a:defRPr sz="1200">
                <a:solidFill>
                  <a:schemeClr val="lt1"/>
                </a:solidFill>
              </a:defRPr>
            </a:lvl5pPr>
            <a:lvl6pPr indent="-304800" lvl="5" marL="2743200" rtl="0">
              <a:spcBef>
                <a:spcPts val="1600"/>
              </a:spcBef>
              <a:spcAft>
                <a:spcPts val="0"/>
              </a:spcAft>
              <a:buClr>
                <a:schemeClr val="lt1"/>
              </a:buClr>
              <a:buSzPts val="1200"/>
              <a:buChar char="■"/>
              <a:defRPr sz="1200">
                <a:solidFill>
                  <a:schemeClr val="lt1"/>
                </a:solidFill>
              </a:defRPr>
            </a:lvl6pPr>
            <a:lvl7pPr indent="-304800" lvl="6" marL="3200400" rtl="0">
              <a:spcBef>
                <a:spcPts val="1600"/>
              </a:spcBef>
              <a:spcAft>
                <a:spcPts val="0"/>
              </a:spcAft>
              <a:buClr>
                <a:schemeClr val="lt1"/>
              </a:buClr>
              <a:buSzPts val="1200"/>
              <a:buChar char="●"/>
              <a:defRPr sz="1200">
                <a:solidFill>
                  <a:schemeClr val="lt1"/>
                </a:solidFill>
              </a:defRPr>
            </a:lvl7pPr>
            <a:lvl8pPr indent="-304800" lvl="7" marL="3657600" rtl="0">
              <a:spcBef>
                <a:spcPts val="1600"/>
              </a:spcBef>
              <a:spcAft>
                <a:spcPts val="0"/>
              </a:spcAft>
              <a:buClr>
                <a:schemeClr val="lt1"/>
              </a:buClr>
              <a:buSzPts val="1200"/>
              <a:buChar char="○"/>
              <a:defRPr sz="1200">
                <a:solidFill>
                  <a:schemeClr val="lt1"/>
                </a:solidFill>
              </a:defRPr>
            </a:lvl8pPr>
            <a:lvl9pPr indent="-304800" lvl="8" marL="4114800" rtl="0">
              <a:spcBef>
                <a:spcPts val="1600"/>
              </a:spcBef>
              <a:spcAft>
                <a:spcPts val="160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6000"/>
              <a:buNone/>
              <a:defRPr sz="6000"/>
            </a:lvl1pPr>
            <a:lvl2pPr lvl="1" rtl="0">
              <a:spcBef>
                <a:spcPts val="0"/>
              </a:spcBef>
              <a:spcAft>
                <a:spcPts val="0"/>
              </a:spcAft>
              <a:buSzPts val="6000"/>
              <a:buNone/>
              <a:defRPr sz="6000"/>
            </a:lvl2pPr>
            <a:lvl3pPr lvl="2" rtl="0">
              <a:spcBef>
                <a:spcPts val="0"/>
              </a:spcBef>
              <a:spcAft>
                <a:spcPts val="0"/>
              </a:spcAft>
              <a:buSzPts val="6000"/>
              <a:buNone/>
              <a:defRPr sz="6000"/>
            </a:lvl3pPr>
            <a:lvl4pPr lvl="3" rtl="0">
              <a:spcBef>
                <a:spcPts val="0"/>
              </a:spcBef>
              <a:spcAft>
                <a:spcPts val="0"/>
              </a:spcAft>
              <a:buSzPts val="6000"/>
              <a:buNone/>
              <a:defRPr sz="6000"/>
            </a:lvl4pPr>
            <a:lvl5pPr lvl="4" rtl="0">
              <a:spcBef>
                <a:spcPts val="0"/>
              </a:spcBef>
              <a:spcAft>
                <a:spcPts val="0"/>
              </a:spcAft>
              <a:buSzPts val="6000"/>
              <a:buNone/>
              <a:defRPr sz="6000"/>
            </a:lvl5pPr>
            <a:lvl6pPr lvl="5" rtl="0">
              <a:spcBef>
                <a:spcPts val="0"/>
              </a:spcBef>
              <a:spcAft>
                <a:spcPts val="0"/>
              </a:spcAft>
              <a:buSzPts val="6000"/>
              <a:buNone/>
              <a:defRPr sz="6000"/>
            </a:lvl6pPr>
            <a:lvl7pPr lvl="6" rtl="0">
              <a:spcBef>
                <a:spcPts val="0"/>
              </a:spcBef>
              <a:spcAft>
                <a:spcPts val="0"/>
              </a:spcAft>
              <a:buSzPts val="6000"/>
              <a:buNone/>
              <a:defRPr sz="6000"/>
            </a:lvl7pPr>
            <a:lvl8pPr lvl="7" rtl="0">
              <a:spcBef>
                <a:spcPts val="0"/>
              </a:spcBef>
              <a:spcAft>
                <a:spcPts val="0"/>
              </a:spcAft>
              <a:buSzPts val="6000"/>
              <a:buNone/>
              <a:defRPr sz="6000"/>
            </a:lvl8pPr>
            <a:lvl9pPr lvl="8" rtl="0">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2"/>
              </a:buClr>
              <a:buSzPts val="4200"/>
              <a:buNone/>
              <a:defRPr sz="4200">
                <a:solidFill>
                  <a:schemeClr val="dk2"/>
                </a:solidFill>
              </a:defRPr>
            </a:lvl1pPr>
            <a:lvl2pPr lvl="1" rtl="0" algn="ctr">
              <a:spcBef>
                <a:spcPts val="0"/>
              </a:spcBef>
              <a:spcAft>
                <a:spcPts val="0"/>
              </a:spcAft>
              <a:buClr>
                <a:schemeClr val="dk2"/>
              </a:buClr>
              <a:buSzPts val="4200"/>
              <a:buNone/>
              <a:defRPr sz="4200">
                <a:solidFill>
                  <a:schemeClr val="dk2"/>
                </a:solidFill>
              </a:defRPr>
            </a:lvl2pPr>
            <a:lvl3pPr lvl="2" rtl="0" algn="ctr">
              <a:spcBef>
                <a:spcPts val="0"/>
              </a:spcBef>
              <a:spcAft>
                <a:spcPts val="0"/>
              </a:spcAft>
              <a:buClr>
                <a:schemeClr val="dk2"/>
              </a:buClr>
              <a:buSzPts val="4200"/>
              <a:buNone/>
              <a:defRPr sz="4200">
                <a:solidFill>
                  <a:schemeClr val="dk2"/>
                </a:solidFill>
              </a:defRPr>
            </a:lvl3pPr>
            <a:lvl4pPr lvl="3" rtl="0" algn="ctr">
              <a:spcBef>
                <a:spcPts val="0"/>
              </a:spcBef>
              <a:spcAft>
                <a:spcPts val="0"/>
              </a:spcAft>
              <a:buClr>
                <a:schemeClr val="dk2"/>
              </a:buClr>
              <a:buSzPts val="4200"/>
              <a:buNone/>
              <a:defRPr sz="4200">
                <a:solidFill>
                  <a:schemeClr val="dk2"/>
                </a:solidFill>
              </a:defRPr>
            </a:lvl4pPr>
            <a:lvl5pPr lvl="4" rtl="0" algn="ctr">
              <a:spcBef>
                <a:spcPts val="0"/>
              </a:spcBef>
              <a:spcAft>
                <a:spcPts val="0"/>
              </a:spcAft>
              <a:buClr>
                <a:schemeClr val="dk2"/>
              </a:buClr>
              <a:buSzPts val="4200"/>
              <a:buNone/>
              <a:defRPr sz="4200">
                <a:solidFill>
                  <a:schemeClr val="dk2"/>
                </a:solidFill>
              </a:defRPr>
            </a:lvl5pPr>
            <a:lvl6pPr lvl="5" rtl="0" algn="ctr">
              <a:spcBef>
                <a:spcPts val="0"/>
              </a:spcBef>
              <a:spcAft>
                <a:spcPts val="0"/>
              </a:spcAft>
              <a:buClr>
                <a:schemeClr val="dk2"/>
              </a:buClr>
              <a:buSzPts val="4200"/>
              <a:buNone/>
              <a:defRPr sz="4200">
                <a:solidFill>
                  <a:schemeClr val="dk2"/>
                </a:solidFill>
              </a:defRPr>
            </a:lvl6pPr>
            <a:lvl7pPr lvl="6" rtl="0" algn="ctr">
              <a:spcBef>
                <a:spcPts val="0"/>
              </a:spcBef>
              <a:spcAft>
                <a:spcPts val="0"/>
              </a:spcAft>
              <a:buClr>
                <a:schemeClr val="dk2"/>
              </a:buClr>
              <a:buSzPts val="4200"/>
              <a:buNone/>
              <a:defRPr sz="4200">
                <a:solidFill>
                  <a:schemeClr val="dk2"/>
                </a:solidFill>
              </a:defRPr>
            </a:lvl7pPr>
            <a:lvl8pPr lvl="7" rtl="0" algn="ctr">
              <a:spcBef>
                <a:spcPts val="0"/>
              </a:spcBef>
              <a:spcAft>
                <a:spcPts val="0"/>
              </a:spcAft>
              <a:buClr>
                <a:schemeClr val="dk2"/>
              </a:buClr>
              <a:buSzPts val="4200"/>
              <a:buNone/>
              <a:defRPr sz="4200">
                <a:solidFill>
                  <a:schemeClr val="dk2"/>
                </a:solidFill>
              </a:defRPr>
            </a:lvl8pPr>
            <a:lvl9pPr lvl="8" rtl="0"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rgbClr val="000000"/>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rt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rtl="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rtl="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lt2"/>
                </a:solidFill>
                <a:latin typeface="Roboto"/>
                <a:ea typeface="Roboto"/>
                <a:cs typeface="Roboto"/>
                <a:sym typeface="Roboto"/>
              </a:defRPr>
            </a:lvl1pPr>
            <a:lvl2pPr lvl="1" rtl="0" algn="r">
              <a:buNone/>
              <a:defRPr sz="1000">
                <a:solidFill>
                  <a:schemeClr val="lt2"/>
                </a:solidFill>
                <a:latin typeface="Roboto"/>
                <a:ea typeface="Roboto"/>
                <a:cs typeface="Roboto"/>
                <a:sym typeface="Roboto"/>
              </a:defRPr>
            </a:lvl2pPr>
            <a:lvl3pPr lvl="2" rtl="0" algn="r">
              <a:buNone/>
              <a:defRPr sz="1000">
                <a:solidFill>
                  <a:schemeClr val="lt2"/>
                </a:solidFill>
                <a:latin typeface="Roboto"/>
                <a:ea typeface="Roboto"/>
                <a:cs typeface="Roboto"/>
                <a:sym typeface="Roboto"/>
              </a:defRPr>
            </a:lvl3pPr>
            <a:lvl4pPr lvl="3" rtl="0" algn="r">
              <a:buNone/>
              <a:defRPr sz="1000">
                <a:solidFill>
                  <a:schemeClr val="lt2"/>
                </a:solidFill>
                <a:latin typeface="Roboto"/>
                <a:ea typeface="Roboto"/>
                <a:cs typeface="Roboto"/>
                <a:sym typeface="Roboto"/>
              </a:defRPr>
            </a:lvl4pPr>
            <a:lvl5pPr lvl="4" rtl="0" algn="r">
              <a:buNone/>
              <a:defRPr sz="1000">
                <a:solidFill>
                  <a:schemeClr val="lt2"/>
                </a:solidFill>
                <a:latin typeface="Roboto"/>
                <a:ea typeface="Roboto"/>
                <a:cs typeface="Roboto"/>
                <a:sym typeface="Roboto"/>
              </a:defRPr>
            </a:lvl5pPr>
            <a:lvl6pPr lvl="5" rtl="0" algn="r">
              <a:buNone/>
              <a:defRPr sz="1000">
                <a:solidFill>
                  <a:schemeClr val="lt2"/>
                </a:solidFill>
                <a:latin typeface="Roboto"/>
                <a:ea typeface="Roboto"/>
                <a:cs typeface="Roboto"/>
                <a:sym typeface="Roboto"/>
              </a:defRPr>
            </a:lvl6pPr>
            <a:lvl7pPr lvl="6" rtl="0" algn="r">
              <a:buNone/>
              <a:defRPr sz="1000">
                <a:solidFill>
                  <a:schemeClr val="lt2"/>
                </a:solidFill>
                <a:latin typeface="Roboto"/>
                <a:ea typeface="Roboto"/>
                <a:cs typeface="Roboto"/>
                <a:sym typeface="Roboto"/>
              </a:defRPr>
            </a:lvl7pPr>
            <a:lvl8pPr lvl="7" rtl="0" algn="r">
              <a:buNone/>
              <a:defRPr sz="1000">
                <a:solidFill>
                  <a:schemeClr val="lt2"/>
                </a:solidFill>
                <a:latin typeface="Roboto"/>
                <a:ea typeface="Roboto"/>
                <a:cs typeface="Roboto"/>
                <a:sym typeface="Roboto"/>
              </a:defRPr>
            </a:lvl8pPr>
            <a:lvl9pPr lvl="8" rtl="0"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 Id="rId3" Type="http://schemas.openxmlformats.org/officeDocument/2006/relationships/image" Target="../media/image10.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8.gif"/><Relationship Id="rId4" Type="http://schemas.openxmlformats.org/officeDocument/2006/relationships/image" Target="../media/image6.gif"/><Relationship Id="rId5" Type="http://schemas.openxmlformats.org/officeDocument/2006/relationships/image" Target="../media/image7.gi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66" name="Shape 66"/>
        <p:cNvGrpSpPr/>
        <p:nvPr/>
      </p:nvGrpSpPr>
      <p:grpSpPr>
        <a:xfrm>
          <a:off x="0" y="0"/>
          <a:ext cx="0" cy="0"/>
          <a:chOff x="0" y="0"/>
          <a:chExt cx="0" cy="0"/>
        </a:xfrm>
      </p:grpSpPr>
      <p:sp>
        <p:nvSpPr>
          <p:cNvPr id="67" name="Google Shape;67;p13"/>
          <p:cNvSpPr txBox="1"/>
          <p:nvPr>
            <p:ph type="title"/>
          </p:nvPr>
        </p:nvSpPr>
        <p:spPr>
          <a:xfrm>
            <a:off x="1831174" y="569275"/>
            <a:ext cx="5684100" cy="1012800"/>
          </a:xfrm>
          <a:prstGeom prst="rect">
            <a:avLst/>
          </a:prstGeom>
          <a:effectLst>
            <a:outerShdw blurRad="57150" rotWithShape="0" algn="bl" dir="5400000" dist="19050">
              <a:srgbClr val="B7B7B7">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s" sz="5000">
                <a:latin typeface="Times New Roman"/>
                <a:ea typeface="Times New Roman"/>
                <a:cs typeface="Times New Roman"/>
                <a:sym typeface="Times New Roman"/>
              </a:rPr>
              <a:t>VA Ltd </a:t>
            </a:r>
            <a:endParaRPr sz="5000">
              <a:latin typeface="Times New Roman"/>
              <a:ea typeface="Times New Roman"/>
              <a:cs typeface="Times New Roman"/>
              <a:sym typeface="Times New Roman"/>
            </a:endParaRPr>
          </a:p>
          <a:p>
            <a:pPr indent="0" lvl="0" marL="0" rtl="0" algn="ctr">
              <a:spcBef>
                <a:spcPts val="0"/>
              </a:spcBef>
              <a:spcAft>
                <a:spcPts val="0"/>
              </a:spcAft>
              <a:buNone/>
            </a:pPr>
            <a:r>
              <a:rPr lang="es" sz="5000">
                <a:latin typeface="Times New Roman"/>
                <a:ea typeface="Times New Roman"/>
                <a:cs typeface="Times New Roman"/>
                <a:sym typeface="Times New Roman"/>
              </a:rPr>
              <a:t>Data Analysis</a:t>
            </a:r>
            <a:endParaRPr sz="5000">
              <a:latin typeface="Times New Roman"/>
              <a:ea typeface="Times New Roman"/>
              <a:cs typeface="Times New Roman"/>
              <a:sym typeface="Times New Roman"/>
            </a:endParaRPr>
          </a:p>
        </p:txBody>
      </p:sp>
      <p:sp>
        <p:nvSpPr>
          <p:cNvPr id="68" name="Google Shape;68;p13"/>
          <p:cNvSpPr txBox="1"/>
          <p:nvPr>
            <p:ph idx="4294967295" type="subTitle"/>
          </p:nvPr>
        </p:nvSpPr>
        <p:spPr>
          <a:xfrm>
            <a:off x="2324675" y="1930225"/>
            <a:ext cx="5190600" cy="455100"/>
          </a:xfrm>
          <a:prstGeom prst="rect">
            <a:avLst/>
          </a:prstGeom>
          <a:effectLst>
            <a:outerShdw blurRad="57150" rotWithShape="0" algn="bl" dir="5400000" dist="19050">
              <a:srgbClr val="FFFFFF">
                <a:alpha val="50000"/>
              </a:srgbClr>
            </a:outerShdw>
          </a:effectLst>
        </p:spPr>
        <p:txBody>
          <a:bodyPr anchorCtr="0" anchor="t" bIns="91425" lIns="91425" spcFirstLastPara="1" rIns="91425" wrap="square" tIns="91425">
            <a:noAutofit/>
          </a:bodyPr>
          <a:lstStyle/>
          <a:p>
            <a:pPr indent="0" lvl="0" marL="0" rtl="0" algn="l">
              <a:spcBef>
                <a:spcPts val="0"/>
              </a:spcBef>
              <a:spcAft>
                <a:spcPts val="1600"/>
              </a:spcAft>
              <a:buNone/>
            </a:pPr>
            <a:r>
              <a:rPr lang="es" sz="2400">
                <a:latin typeface="Times New Roman"/>
                <a:ea typeface="Times New Roman"/>
                <a:cs typeface="Times New Roman"/>
                <a:sym typeface="Times New Roman"/>
              </a:rPr>
              <a:t>WHERE SPEED MEETS LUXURY</a:t>
            </a:r>
            <a:endParaRPr sz="2400">
              <a:latin typeface="Times New Roman"/>
              <a:ea typeface="Times New Roman"/>
              <a:cs typeface="Times New Roman"/>
              <a:sym typeface="Times New Roman"/>
            </a:endParaRPr>
          </a:p>
        </p:txBody>
      </p:sp>
      <p:pic>
        <p:nvPicPr>
          <p:cNvPr id="69" name="Google Shape;69;p13"/>
          <p:cNvPicPr preferRelativeResize="0"/>
          <p:nvPr/>
        </p:nvPicPr>
        <p:blipFill>
          <a:blip r:embed="rId3">
            <a:alphaModFix/>
          </a:blip>
          <a:stretch>
            <a:fillRect/>
          </a:stretch>
        </p:blipFill>
        <p:spPr>
          <a:xfrm>
            <a:off x="2942688" y="2394496"/>
            <a:ext cx="3461074" cy="2749000"/>
          </a:xfrm>
          <a:prstGeom prst="rect">
            <a:avLst/>
          </a:prstGeom>
          <a:noFill/>
          <a:ln>
            <a:noFill/>
          </a:ln>
        </p:spPr>
      </p:pic>
      <p:sp>
        <p:nvSpPr>
          <p:cNvPr id="70" name="Google Shape;70;p13"/>
          <p:cNvSpPr/>
          <p:nvPr/>
        </p:nvSpPr>
        <p:spPr>
          <a:xfrm>
            <a:off x="147250" y="664625"/>
            <a:ext cx="507600" cy="4469700"/>
          </a:xfrm>
          <a:prstGeom prst="rect">
            <a:avLst/>
          </a:prstGeom>
          <a:gradFill>
            <a:gsLst>
              <a:gs pos="0">
                <a:srgbClr val="4D4D4D"/>
              </a:gs>
              <a:gs pos="100000">
                <a:srgbClr val="000000"/>
              </a:gs>
            </a:gsLst>
            <a:path path="circle">
              <a:fillToRect b="50%" l="50%" r="50%" t="50%"/>
            </a:path>
            <a:tileRect/>
          </a:gradFill>
          <a:ln cap="flat" cmpd="sng" w="9525">
            <a:solidFill>
              <a:srgbClr val="666666"/>
            </a:solidFill>
            <a:prstDash val="solid"/>
            <a:round/>
            <a:headEnd len="sm" w="sm" type="none"/>
            <a:tailEnd len="sm" w="sm" type="none"/>
          </a:ln>
          <a:effectLst>
            <a:outerShdw blurRad="57150" rotWithShape="0" algn="bl" dir="5400000" dist="19050">
              <a:srgbClr val="FFFFFF">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71" name="Google Shape;71;p13"/>
          <p:cNvSpPr/>
          <p:nvPr/>
        </p:nvSpPr>
        <p:spPr>
          <a:xfrm>
            <a:off x="792900" y="1857500"/>
            <a:ext cx="507600" cy="3285900"/>
          </a:xfrm>
          <a:prstGeom prst="rect">
            <a:avLst/>
          </a:prstGeom>
          <a:gradFill>
            <a:gsLst>
              <a:gs pos="0">
                <a:srgbClr val="8C8C8C"/>
              </a:gs>
              <a:gs pos="100000">
                <a:srgbClr val="404040"/>
              </a:gs>
            </a:gsLst>
            <a:lin ang="5400012" scaled="0"/>
          </a:gra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72" name="Google Shape;72;p13"/>
          <p:cNvSpPr/>
          <p:nvPr/>
        </p:nvSpPr>
        <p:spPr>
          <a:xfrm>
            <a:off x="1438538" y="3042000"/>
            <a:ext cx="507600" cy="2101500"/>
          </a:xfrm>
          <a:prstGeom prst="rect">
            <a:avLst/>
          </a:prstGeom>
          <a:gradFill>
            <a:gsLst>
              <a:gs pos="0">
                <a:srgbClr val="BFBFBF"/>
              </a:gs>
              <a:gs pos="100000">
                <a:srgbClr val="737373"/>
              </a:gs>
            </a:gsLst>
            <a:path path="circle">
              <a:fillToRect b="50%" l="50%" r="50%" t="50%"/>
            </a:path>
            <a:tileRect/>
          </a:gradFill>
          <a:ln cap="flat" cmpd="sng" w="9525">
            <a:solidFill>
              <a:srgbClr val="43434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
        <p:nvSpPr>
          <p:cNvPr id="73" name="Google Shape;73;p13"/>
          <p:cNvSpPr/>
          <p:nvPr/>
        </p:nvSpPr>
        <p:spPr>
          <a:xfrm>
            <a:off x="2039800" y="3978000"/>
            <a:ext cx="507600" cy="1165500"/>
          </a:xfrm>
          <a:prstGeom prst="rect">
            <a:avLst/>
          </a:prstGeom>
          <a:gradFill>
            <a:gsLst>
              <a:gs pos="0">
                <a:srgbClr val="DDDDDD"/>
              </a:gs>
              <a:gs pos="100000">
                <a:srgbClr val="919191"/>
              </a:gs>
            </a:gsLst>
            <a:path path="circle">
              <a:fillToRect b="50%" l="50%" r="50%" t="50%"/>
            </a:path>
            <a:tileRect/>
          </a:gradFill>
          <a:ln cap="flat" cmpd="sng" w="9525">
            <a:solidFill>
              <a:srgbClr val="434343"/>
            </a:solidFill>
            <a:prstDash val="solid"/>
            <a:round/>
            <a:headEnd len="sm" w="sm" type="none"/>
            <a:tailEnd len="sm" w="sm" type="none"/>
          </a:ln>
          <a:effectLst>
            <a:outerShdw blurRad="57150" rotWithShape="0" algn="bl" dir="5400000" dist="19050">
              <a:srgbClr val="FFFFFF">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oboto"/>
              <a:ea typeface="Roboto"/>
              <a:cs typeface="Roboto"/>
              <a:sym typeface="Robo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2"/>
          <p:cNvSpPr txBox="1"/>
          <p:nvPr/>
        </p:nvSpPr>
        <p:spPr>
          <a:xfrm>
            <a:off x="-37350" y="436125"/>
            <a:ext cx="9218700" cy="3991200"/>
          </a:xfrm>
          <a:prstGeom prst="rect">
            <a:avLst/>
          </a:prstGeom>
          <a:noFill/>
          <a:ln>
            <a:noFill/>
          </a:ln>
        </p:spPr>
        <p:txBody>
          <a:bodyPr anchorCtr="0" anchor="ctr" bIns="91425" lIns="91425" spcFirstLastPara="1" rIns="91425" wrap="square" tIns="91425">
            <a:noAutofit/>
          </a:bodyPr>
          <a:lstStyle/>
          <a:p>
            <a:pPr indent="-311150" lvl="0" marL="457200" rtl="0" algn="l">
              <a:lnSpc>
                <a:spcPct val="115000"/>
              </a:lnSpc>
              <a:spcBef>
                <a:spcPts val="0"/>
              </a:spcBef>
              <a:spcAft>
                <a:spcPts val="0"/>
              </a:spcAft>
              <a:buSzPts val="1300"/>
              <a:buFont typeface="Roboto"/>
              <a:buAutoNum type="arabicPeriod"/>
            </a:pPr>
            <a:r>
              <a:rPr b="1" i="1" lang="es" sz="1300">
                <a:latin typeface="Roboto"/>
                <a:ea typeface="Roboto"/>
                <a:cs typeface="Roboto"/>
                <a:sym typeface="Roboto"/>
              </a:rPr>
              <a:t>Tomar en consideración las anotaciones y recomendaciones hechas a lo largo de la presentación </a:t>
            </a:r>
            <a:endParaRPr b="1" i="1" sz="1300">
              <a:latin typeface="Roboto"/>
              <a:ea typeface="Roboto"/>
              <a:cs typeface="Roboto"/>
              <a:sym typeface="Roboto"/>
            </a:endParaRPr>
          </a:p>
          <a:p>
            <a:pPr indent="-311150" lvl="0" marL="457200" rtl="0" algn="l">
              <a:lnSpc>
                <a:spcPct val="115000"/>
              </a:lnSpc>
              <a:spcBef>
                <a:spcPts val="0"/>
              </a:spcBef>
              <a:spcAft>
                <a:spcPts val="0"/>
              </a:spcAft>
              <a:buSzPts val="1300"/>
              <a:buFont typeface="Roboto"/>
              <a:buAutoNum type="arabicPeriod"/>
            </a:pPr>
            <a:r>
              <a:rPr b="1" i="1" lang="es" sz="1300">
                <a:latin typeface="Roboto"/>
                <a:ea typeface="Roboto"/>
                <a:cs typeface="Roboto"/>
                <a:sym typeface="Roboto"/>
              </a:rPr>
              <a:t>Comparar los registros empresariales de ventas del año 2006 y buscar mejoras continuas </a:t>
            </a:r>
            <a:endParaRPr b="1" i="1" sz="1300">
              <a:latin typeface="Roboto"/>
              <a:ea typeface="Roboto"/>
              <a:cs typeface="Roboto"/>
              <a:sym typeface="Roboto"/>
            </a:endParaRPr>
          </a:p>
          <a:p>
            <a:pPr indent="-311150" lvl="0" marL="457200" rtl="0" algn="l">
              <a:lnSpc>
                <a:spcPct val="115000"/>
              </a:lnSpc>
              <a:spcBef>
                <a:spcPts val="0"/>
              </a:spcBef>
              <a:spcAft>
                <a:spcPts val="0"/>
              </a:spcAft>
              <a:buClr>
                <a:schemeClr val="dk2"/>
              </a:buClr>
              <a:buSzPts val="1300"/>
              <a:buFont typeface="Roboto"/>
              <a:buAutoNum type="arabicPeriod"/>
            </a:pPr>
            <a:r>
              <a:rPr b="1" i="1" lang="es" sz="1300">
                <a:solidFill>
                  <a:schemeClr val="dk2"/>
                </a:solidFill>
                <a:latin typeface="Roboto"/>
                <a:ea typeface="Roboto"/>
                <a:cs typeface="Roboto"/>
                <a:sym typeface="Roboto"/>
              </a:rPr>
              <a:t>Investigación</a:t>
            </a:r>
            <a:r>
              <a:rPr b="1" i="1" lang="es" sz="1300">
                <a:solidFill>
                  <a:schemeClr val="dk2"/>
                </a:solidFill>
                <a:latin typeface="Roboto"/>
                <a:ea typeface="Roboto"/>
                <a:cs typeface="Roboto"/>
                <a:sym typeface="Roboto"/>
              </a:rPr>
              <a:t> de la marca competencia Natura, estudio de mercado. </a:t>
            </a:r>
            <a:endParaRPr b="1" i="1" sz="1300">
              <a:solidFill>
                <a:schemeClr val="dk2"/>
              </a:solidFill>
              <a:latin typeface="Roboto"/>
              <a:ea typeface="Roboto"/>
              <a:cs typeface="Roboto"/>
              <a:sym typeface="Roboto"/>
            </a:endParaRPr>
          </a:p>
          <a:p>
            <a:pPr indent="-311150" lvl="0" marL="457200" rtl="0" algn="l">
              <a:lnSpc>
                <a:spcPct val="115000"/>
              </a:lnSpc>
              <a:spcBef>
                <a:spcPts val="0"/>
              </a:spcBef>
              <a:spcAft>
                <a:spcPts val="0"/>
              </a:spcAft>
              <a:buClr>
                <a:schemeClr val="dk2"/>
              </a:buClr>
              <a:buSzPts val="1300"/>
              <a:buFont typeface="Roboto"/>
              <a:buAutoNum type="arabicPeriod"/>
            </a:pPr>
            <a:r>
              <a:rPr b="1" i="1" lang="es" sz="1300">
                <a:solidFill>
                  <a:schemeClr val="dk2"/>
                </a:solidFill>
                <a:latin typeface="Roboto"/>
                <a:ea typeface="Roboto"/>
                <a:cs typeface="Roboto"/>
                <a:sym typeface="Roboto"/>
              </a:rPr>
              <a:t>Considerar si es factible aumentar el número de Ventas de unidades rurales. </a:t>
            </a:r>
            <a:endParaRPr b="1" i="1" sz="1300">
              <a:solidFill>
                <a:schemeClr val="dk2"/>
              </a:solidFill>
              <a:latin typeface="Roboto"/>
              <a:ea typeface="Roboto"/>
              <a:cs typeface="Roboto"/>
              <a:sym typeface="Roboto"/>
            </a:endParaRPr>
          </a:p>
          <a:p>
            <a:pPr indent="-311150" lvl="0" marL="457200" rtl="0" algn="l">
              <a:lnSpc>
                <a:spcPct val="115000"/>
              </a:lnSpc>
              <a:spcBef>
                <a:spcPts val="0"/>
              </a:spcBef>
              <a:spcAft>
                <a:spcPts val="0"/>
              </a:spcAft>
              <a:buClr>
                <a:srgbClr val="666666"/>
              </a:buClr>
              <a:buSzPts val="1300"/>
              <a:buFont typeface="Roboto"/>
              <a:buAutoNum type="arabicPeriod"/>
            </a:pPr>
            <a:r>
              <a:rPr b="1" i="1" lang="es" sz="1300">
                <a:solidFill>
                  <a:srgbClr val="666666"/>
                </a:solidFill>
                <a:latin typeface="Roboto"/>
                <a:ea typeface="Roboto"/>
                <a:cs typeface="Roboto"/>
                <a:sym typeface="Roboto"/>
              </a:rPr>
              <a:t>Data Analysis del personal.</a:t>
            </a:r>
            <a:endParaRPr b="1" i="1" sz="1300">
              <a:solidFill>
                <a:srgbClr val="666666"/>
              </a:solidFill>
              <a:latin typeface="Roboto"/>
              <a:ea typeface="Roboto"/>
              <a:cs typeface="Roboto"/>
              <a:sym typeface="Roboto"/>
            </a:endParaRPr>
          </a:p>
          <a:p>
            <a:pPr indent="-311150" lvl="0" marL="457200" rtl="0" algn="l">
              <a:lnSpc>
                <a:spcPct val="115000"/>
              </a:lnSpc>
              <a:spcBef>
                <a:spcPts val="0"/>
              </a:spcBef>
              <a:spcAft>
                <a:spcPts val="0"/>
              </a:spcAft>
              <a:buClr>
                <a:srgbClr val="999999"/>
              </a:buClr>
              <a:buSzPts val="1300"/>
              <a:buFont typeface="Roboto"/>
              <a:buAutoNum type="arabicPeriod"/>
            </a:pPr>
            <a:r>
              <a:rPr b="1" i="1" lang="es" sz="1300">
                <a:solidFill>
                  <a:srgbClr val="999999"/>
                </a:solidFill>
                <a:latin typeface="Roboto"/>
                <a:ea typeface="Roboto"/>
                <a:cs typeface="Roboto"/>
                <a:sym typeface="Roboto"/>
              </a:rPr>
              <a:t>Mejorar la Satisfacción del Cliente: Utilizar el análisis de opiniones negativas para identificar áreas de mejora en productos o servicios.</a:t>
            </a:r>
            <a:endParaRPr b="1" i="1" sz="1300">
              <a:solidFill>
                <a:srgbClr val="999999"/>
              </a:solidFill>
              <a:latin typeface="Roboto"/>
              <a:ea typeface="Roboto"/>
              <a:cs typeface="Roboto"/>
              <a:sym typeface="Roboto"/>
            </a:endParaRPr>
          </a:p>
          <a:p>
            <a:pPr indent="-311150" lvl="0" marL="457200" rtl="0" algn="l">
              <a:lnSpc>
                <a:spcPct val="115000"/>
              </a:lnSpc>
              <a:spcBef>
                <a:spcPts val="0"/>
              </a:spcBef>
              <a:spcAft>
                <a:spcPts val="0"/>
              </a:spcAft>
              <a:buClr>
                <a:srgbClr val="6FA8DC"/>
              </a:buClr>
              <a:buSzPts val="1300"/>
              <a:buFont typeface="Roboto"/>
              <a:buAutoNum type="arabicPeriod"/>
            </a:pPr>
            <a:r>
              <a:rPr b="1" i="1" lang="es" sz="1300">
                <a:solidFill>
                  <a:srgbClr val="6FA8DC"/>
                </a:solidFill>
                <a:latin typeface="Roboto"/>
                <a:ea typeface="Roboto"/>
                <a:cs typeface="Roboto"/>
                <a:sym typeface="Roboto"/>
              </a:rPr>
              <a:t>Explorar Nuevos Segmentos de Mercado: Si ciertos segmentos de mercado están creciendo rápidamente y VA Ltd no tiene una presencia fuerte en ellos, considerar la posibilidad de desarrollar productos específicos para estos segmentos.</a:t>
            </a:r>
            <a:endParaRPr b="1" i="1" sz="1300">
              <a:solidFill>
                <a:srgbClr val="6FA8DC"/>
              </a:solidFill>
              <a:latin typeface="Roboto"/>
              <a:ea typeface="Roboto"/>
              <a:cs typeface="Roboto"/>
              <a:sym typeface="Roboto"/>
            </a:endParaRPr>
          </a:p>
          <a:p>
            <a:pPr indent="-311150" lvl="0" marL="457200" rtl="0" algn="l">
              <a:lnSpc>
                <a:spcPct val="115000"/>
              </a:lnSpc>
              <a:spcBef>
                <a:spcPts val="0"/>
              </a:spcBef>
              <a:spcAft>
                <a:spcPts val="0"/>
              </a:spcAft>
              <a:buClr>
                <a:srgbClr val="3C78D8"/>
              </a:buClr>
              <a:buSzPts val="1300"/>
              <a:buFont typeface="Roboto"/>
              <a:buAutoNum type="arabicPeriod"/>
            </a:pPr>
            <a:r>
              <a:rPr b="1" i="1" lang="es" sz="1300">
                <a:solidFill>
                  <a:srgbClr val="3C78D8"/>
                </a:solidFill>
                <a:latin typeface="Roboto"/>
                <a:ea typeface="Roboto"/>
                <a:cs typeface="Roboto"/>
                <a:sym typeface="Roboto"/>
              </a:rPr>
              <a:t>Estrategia de Competencia: Analizar las estrategias de los competidores que están ganando cuota de mercado y evaluar si se pueden implementar tácticas similares. Esto puede incluir ofertas promocionales, mejoras de producto, o innovaciones tecnológicas.</a:t>
            </a:r>
            <a:endParaRPr b="1" i="1" sz="1300">
              <a:solidFill>
                <a:srgbClr val="3C78D8"/>
              </a:solidFill>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pic>
        <p:nvPicPr>
          <p:cNvPr id="157" name="Google Shape;157;p23"/>
          <p:cNvPicPr preferRelativeResize="0"/>
          <p:nvPr/>
        </p:nvPicPr>
        <p:blipFill rotWithShape="1">
          <a:blip r:embed="rId3">
            <a:alphaModFix/>
          </a:blip>
          <a:srcRect b="9477" l="0" r="0" t="0"/>
          <a:stretch/>
        </p:blipFill>
        <p:spPr>
          <a:xfrm>
            <a:off x="0" y="0"/>
            <a:ext cx="9144000" cy="5143500"/>
          </a:xfrm>
          <a:prstGeom prst="rect">
            <a:avLst/>
          </a:prstGeom>
          <a:noFill/>
          <a:ln>
            <a:noFill/>
          </a:ln>
        </p:spPr>
      </p:pic>
      <p:sp>
        <p:nvSpPr>
          <p:cNvPr id="158" name="Google Shape;158;p23"/>
          <p:cNvSpPr txBox="1"/>
          <p:nvPr>
            <p:ph type="title"/>
          </p:nvPr>
        </p:nvSpPr>
        <p:spPr>
          <a:xfrm>
            <a:off x="1709025" y="1550200"/>
            <a:ext cx="6053400" cy="2604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t>Muchas </a:t>
            </a:r>
            <a:r>
              <a:rPr lang="es"/>
              <a:t>Gracias</a:t>
            </a:r>
            <a:endParaRPr/>
          </a:p>
          <a:p>
            <a:pPr indent="0" lvl="0" marL="0" rtl="0" algn="l">
              <a:spcBef>
                <a:spcPts val="0"/>
              </a:spcBef>
              <a:spcAft>
                <a:spcPts val="0"/>
              </a:spcAft>
              <a:buNone/>
            </a:pPr>
            <a:r>
              <a:t/>
            </a:r>
            <a:endParaRPr/>
          </a:p>
        </p:txBody>
      </p:sp>
      <p:sp>
        <p:nvSpPr>
          <p:cNvPr id="159" name="Google Shape;159;p23"/>
          <p:cNvSpPr txBox="1"/>
          <p:nvPr/>
        </p:nvSpPr>
        <p:spPr>
          <a:xfrm>
            <a:off x="2832600" y="4608925"/>
            <a:ext cx="6311400" cy="887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sz="1800">
                <a:solidFill>
                  <a:schemeClr val="lt1"/>
                </a:solidFill>
                <a:latin typeface="Roboto"/>
                <a:ea typeface="Roboto"/>
                <a:cs typeface="Roboto"/>
                <a:sym typeface="Roboto"/>
              </a:rPr>
              <a:t>Email</a:t>
            </a:r>
            <a:r>
              <a:rPr lang="es" sz="1800">
                <a:solidFill>
                  <a:schemeClr val="lt1"/>
                </a:solidFill>
                <a:latin typeface="Roboto"/>
                <a:ea typeface="Roboto"/>
                <a:cs typeface="Roboto"/>
                <a:sym typeface="Roboto"/>
              </a:rPr>
              <a:t> de soporte y consultas: lucianapantaleon@gmail.com</a:t>
            </a:r>
            <a:endParaRPr sz="1800">
              <a:solidFill>
                <a:schemeClr val="lt1"/>
              </a:solidFill>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pic>
        <p:nvPicPr>
          <p:cNvPr id="78" name="Google Shape;78;p14"/>
          <p:cNvPicPr preferRelativeResize="0"/>
          <p:nvPr/>
        </p:nvPicPr>
        <p:blipFill rotWithShape="1">
          <a:blip r:embed="rId3">
            <a:alphaModFix/>
          </a:blip>
          <a:srcRect b="0" l="7783" r="0" t="0"/>
          <a:stretch/>
        </p:blipFill>
        <p:spPr>
          <a:xfrm>
            <a:off x="150" y="0"/>
            <a:ext cx="9144000" cy="5143500"/>
          </a:xfrm>
          <a:prstGeom prst="rect">
            <a:avLst/>
          </a:prstGeom>
          <a:noFill/>
          <a:ln>
            <a:noFill/>
          </a:ln>
        </p:spPr>
      </p:pic>
      <p:sp>
        <p:nvSpPr>
          <p:cNvPr id="79" name="Google Shape;79;p14"/>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s" sz="4800"/>
              <a:t>Misión</a:t>
            </a:r>
            <a:r>
              <a:rPr b="1" lang="es" sz="4800"/>
              <a:t>: </a:t>
            </a:r>
            <a:r>
              <a:rPr lang="es" sz="4800"/>
              <a:t>Estado Empresarial</a:t>
            </a:r>
            <a:endParaRPr sz="48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83" name="Shape 83"/>
        <p:cNvGrpSpPr/>
        <p:nvPr/>
      </p:nvGrpSpPr>
      <p:grpSpPr>
        <a:xfrm>
          <a:off x="0" y="0"/>
          <a:ext cx="0" cy="0"/>
          <a:chOff x="0" y="0"/>
          <a:chExt cx="0" cy="0"/>
        </a:xfrm>
      </p:grpSpPr>
      <p:sp>
        <p:nvSpPr>
          <p:cNvPr id="84" name="Google Shape;84;p15"/>
          <p:cNvSpPr txBox="1"/>
          <p:nvPr>
            <p:ph type="title"/>
          </p:nvPr>
        </p:nvSpPr>
        <p:spPr>
          <a:xfrm>
            <a:off x="98250" y="16350"/>
            <a:ext cx="8826600" cy="602700"/>
          </a:xfrm>
          <a:prstGeom prst="rect">
            <a:avLst/>
          </a:prstGeom>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s" sz="2100">
                <a:latin typeface="Times New Roman"/>
                <a:ea typeface="Times New Roman"/>
                <a:cs typeface="Times New Roman"/>
                <a:sym typeface="Times New Roman"/>
              </a:rPr>
              <a:t>Cuota de mercado</a:t>
            </a:r>
            <a:endParaRPr b="1" sz="2100">
              <a:latin typeface="Times New Roman"/>
              <a:ea typeface="Times New Roman"/>
              <a:cs typeface="Times New Roman"/>
              <a:sym typeface="Times New Roman"/>
            </a:endParaRPr>
          </a:p>
        </p:txBody>
      </p:sp>
      <p:sp>
        <p:nvSpPr>
          <p:cNvPr id="85" name="Google Shape;85;p15"/>
          <p:cNvSpPr txBox="1"/>
          <p:nvPr/>
        </p:nvSpPr>
        <p:spPr>
          <a:xfrm>
            <a:off x="158700" y="687025"/>
            <a:ext cx="8826600" cy="4594500"/>
          </a:xfrm>
          <a:prstGeom prst="rect">
            <a:avLst/>
          </a:prstGeom>
          <a:solidFill>
            <a:srgbClr val="FAFAFA"/>
          </a:solidFill>
          <a:ln cap="flat" cmpd="sng" w="9525">
            <a:solidFill>
              <a:srgbClr val="9E9E9E"/>
            </a:solidFill>
            <a:prstDash val="solid"/>
            <a:round/>
            <a:headEnd len="sm" w="sm" type="none"/>
            <a:tailEnd len="sm" w="sm" type="none"/>
          </a:ln>
        </p:spPr>
        <p:txBody>
          <a:bodyPr anchorCtr="0" anchor="t" bIns="91425" lIns="91425" spcFirstLastPara="1" rIns="91425" wrap="square" tIns="91425">
            <a:spAutoFit/>
          </a:bodyPr>
          <a:lstStyle/>
          <a:p>
            <a:pPr indent="0" lvl="0" marL="0" rtl="0" algn="l">
              <a:lnSpc>
                <a:spcPct val="115000"/>
              </a:lnSpc>
              <a:spcBef>
                <a:spcPts val="1200"/>
              </a:spcBef>
              <a:spcAft>
                <a:spcPts val="0"/>
              </a:spcAft>
              <a:buNone/>
            </a:pPr>
            <a:r>
              <a:rPr b="1" lang="es" sz="1200"/>
              <a:t>Participación de mercado por unidades</a:t>
            </a:r>
            <a:r>
              <a:rPr b="1" lang="es" sz="1200"/>
              <a:t>: </a:t>
            </a:r>
            <a:r>
              <a:rPr lang="es" sz="1200"/>
              <a:t>La participación de mercado aumentó de forma constante, alcanzando el 77% en el último trimestre de 2015. Esto muestra una ganancia de cuota en el sector, con una baja en junio.</a:t>
            </a:r>
            <a:endParaRPr sz="1200"/>
          </a:p>
          <a:p>
            <a:pPr indent="0" lvl="0" marL="0" rtl="0" algn="l">
              <a:lnSpc>
                <a:spcPct val="115000"/>
              </a:lnSpc>
              <a:spcBef>
                <a:spcPts val="1200"/>
              </a:spcBef>
              <a:spcAft>
                <a:spcPts val="0"/>
              </a:spcAft>
              <a:buNone/>
            </a:pPr>
            <a:r>
              <a:rPr b="1" lang="es" sz="1200">
                <a:solidFill>
                  <a:srgbClr val="666666"/>
                </a:solidFill>
              </a:rPr>
              <a:t>Cuota de mercado de unidades R12M:</a:t>
            </a:r>
            <a:r>
              <a:rPr lang="es" sz="1200">
                <a:solidFill>
                  <a:srgbClr val="666666"/>
                </a:solidFill>
              </a:rPr>
              <a:t> </a:t>
            </a:r>
            <a:r>
              <a:rPr lang="es" sz="1200"/>
              <a:t>La cuota de mercado R12M también creció de forma constante, alcanzando el 65% en el último trimestre de 2015. La empresa está ganando cuota en este segmento, con una baja en junio.</a:t>
            </a:r>
            <a:endParaRPr sz="1200"/>
          </a:p>
          <a:p>
            <a:pPr indent="0" lvl="0" marL="0" rtl="0" algn="l">
              <a:lnSpc>
                <a:spcPct val="115000"/>
              </a:lnSpc>
              <a:spcBef>
                <a:spcPts val="1200"/>
              </a:spcBef>
              <a:spcAft>
                <a:spcPts val="0"/>
              </a:spcAft>
              <a:buNone/>
            </a:pPr>
            <a:r>
              <a:rPr b="1" lang="es" sz="1200">
                <a:solidFill>
                  <a:srgbClr val="1155CC"/>
                </a:solidFill>
              </a:rPr>
              <a:t>Cuota de mercado de unidades SPLY:</a:t>
            </a:r>
            <a:r>
              <a:rPr lang="es" sz="1200"/>
              <a:t> La cuota de mercado SPLY aumentó constantemente, alcanzando el 50% en el último trimestre de 2015. La empresa está ganando cuota en este segmento, con una baja en junio.</a:t>
            </a:r>
            <a:endParaRPr sz="1200"/>
          </a:p>
          <a:p>
            <a:pPr indent="0" lvl="0" marL="0" rtl="0" algn="ctr">
              <a:lnSpc>
                <a:spcPct val="115000"/>
              </a:lnSpc>
              <a:spcBef>
                <a:spcPts val="1200"/>
              </a:spcBef>
              <a:spcAft>
                <a:spcPts val="0"/>
              </a:spcAft>
              <a:buNone/>
            </a:pPr>
            <a:r>
              <a:rPr b="1" lang="es" sz="1500"/>
              <a:t>¿Que sucede en Junio? </a:t>
            </a:r>
            <a:endParaRPr b="1" sz="1500"/>
          </a:p>
          <a:p>
            <a:pPr indent="0" lvl="0" marL="0" rtl="0" algn="l">
              <a:lnSpc>
                <a:spcPct val="115000"/>
              </a:lnSpc>
              <a:spcBef>
                <a:spcPts val="1200"/>
              </a:spcBef>
              <a:spcAft>
                <a:spcPts val="0"/>
              </a:spcAft>
              <a:buNone/>
            </a:pPr>
            <a:r>
              <a:rPr lang="es" sz="1200"/>
              <a:t>A pesar de la tendencia al alza, en junio de 2015 hubo una disminución en los tres indicadores:</a:t>
            </a:r>
            <a:endParaRPr sz="1200"/>
          </a:p>
          <a:p>
            <a:pPr indent="-304800" lvl="0" marL="457200" rtl="0" algn="l">
              <a:lnSpc>
                <a:spcPct val="115000"/>
              </a:lnSpc>
              <a:spcBef>
                <a:spcPts val="1200"/>
              </a:spcBef>
              <a:spcAft>
                <a:spcPts val="0"/>
              </a:spcAft>
              <a:buSzPts val="1200"/>
              <a:buChar char="●"/>
            </a:pPr>
            <a:r>
              <a:rPr lang="es" sz="1200"/>
              <a:t>Participación de mercado por unidades: del 65% al 60%.</a:t>
            </a:r>
            <a:endParaRPr sz="1200"/>
          </a:p>
          <a:p>
            <a:pPr indent="-304800" lvl="0" marL="457200" rtl="0" algn="l">
              <a:lnSpc>
                <a:spcPct val="115000"/>
              </a:lnSpc>
              <a:spcBef>
                <a:spcPts val="0"/>
              </a:spcBef>
              <a:spcAft>
                <a:spcPts val="0"/>
              </a:spcAft>
              <a:buSzPts val="1200"/>
              <a:buChar char="●"/>
            </a:pPr>
            <a:r>
              <a:rPr lang="es" sz="1200"/>
              <a:t>Cuota de mercado de unidades </a:t>
            </a:r>
            <a:r>
              <a:rPr lang="es" sz="1200"/>
              <a:t>R 12 M</a:t>
            </a:r>
            <a:r>
              <a:rPr lang="es" sz="1200"/>
              <a:t>: al 50%.</a:t>
            </a:r>
            <a:endParaRPr sz="1200"/>
          </a:p>
          <a:p>
            <a:pPr indent="-304800" lvl="0" marL="457200" rtl="0" algn="l">
              <a:lnSpc>
                <a:spcPct val="115000"/>
              </a:lnSpc>
              <a:spcBef>
                <a:spcPts val="0"/>
              </a:spcBef>
              <a:spcAft>
                <a:spcPts val="0"/>
              </a:spcAft>
              <a:buSzPts val="1200"/>
              <a:buChar char="●"/>
            </a:pPr>
            <a:r>
              <a:rPr lang="es" sz="1200"/>
              <a:t>Cuota de mercado de unidades SPLY: al 17%.</a:t>
            </a:r>
            <a:endParaRPr sz="1200"/>
          </a:p>
          <a:p>
            <a:pPr indent="0" lvl="0" marL="0" rtl="0" algn="l">
              <a:lnSpc>
                <a:spcPct val="115000"/>
              </a:lnSpc>
              <a:spcBef>
                <a:spcPts val="1200"/>
              </a:spcBef>
              <a:spcAft>
                <a:spcPts val="0"/>
              </a:spcAft>
              <a:buNone/>
            </a:pPr>
            <a:r>
              <a:rPr lang="es" sz="1200"/>
              <a:t>Las causas de esta baja no están claras, pudiendo deberse a factores estacionales, aumento de la competencia o cambios en las preferencias de los consumidores. Esto debería ser considerado un punto a analizar.</a:t>
            </a:r>
            <a:endParaRPr sz="1200"/>
          </a:p>
          <a:p>
            <a:pPr indent="0" lvl="0" marL="0" rtl="0" algn="just">
              <a:lnSpc>
                <a:spcPct val="115000"/>
              </a:lnSpc>
              <a:spcBef>
                <a:spcPts val="1200"/>
              </a:spcBef>
              <a:spcAft>
                <a:spcPts val="0"/>
              </a:spcAft>
              <a:buNone/>
            </a:pPr>
            <a:r>
              <a:t/>
            </a:r>
            <a:endParaRPr b="1" sz="1100"/>
          </a:p>
          <a:p>
            <a:pPr indent="0" lvl="0" marL="0" rtl="0" algn="l">
              <a:lnSpc>
                <a:spcPct val="115000"/>
              </a:lnSpc>
              <a:spcBef>
                <a:spcPts val="1200"/>
              </a:spcBef>
              <a:spcAft>
                <a:spcPts val="1200"/>
              </a:spcAft>
              <a:buNone/>
            </a:pPr>
            <a:r>
              <a:t/>
            </a:r>
            <a:endParaRPr sz="11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0000"/>
        </a:solidFill>
      </p:bgPr>
    </p:bg>
    <p:spTree>
      <p:nvGrpSpPr>
        <p:cNvPr id="89" name="Shape 89"/>
        <p:cNvGrpSpPr/>
        <p:nvPr/>
      </p:nvGrpSpPr>
      <p:grpSpPr>
        <a:xfrm>
          <a:off x="0" y="0"/>
          <a:ext cx="0" cy="0"/>
          <a:chOff x="0" y="0"/>
          <a:chExt cx="0" cy="0"/>
        </a:xfrm>
      </p:grpSpPr>
      <p:sp>
        <p:nvSpPr>
          <p:cNvPr id="90" name="Google Shape;90;p16"/>
          <p:cNvSpPr txBox="1"/>
          <p:nvPr/>
        </p:nvSpPr>
        <p:spPr>
          <a:xfrm>
            <a:off x="0" y="305225"/>
            <a:ext cx="9144000" cy="28638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1200"/>
              </a:spcBef>
              <a:spcAft>
                <a:spcPts val="0"/>
              </a:spcAft>
              <a:buNone/>
            </a:pPr>
            <a:r>
              <a:rPr b="1" lang="es" sz="1900">
                <a:solidFill>
                  <a:srgbClr val="EFEFEF"/>
                </a:solidFill>
              </a:rPr>
              <a:t>Recomendaciones</a:t>
            </a:r>
            <a:endParaRPr b="1" sz="1900">
              <a:solidFill>
                <a:srgbClr val="EFEFEF"/>
              </a:solidFill>
            </a:endParaRPr>
          </a:p>
          <a:p>
            <a:pPr indent="0" lvl="0" marL="0" rtl="0" algn="l">
              <a:lnSpc>
                <a:spcPct val="115000"/>
              </a:lnSpc>
              <a:spcBef>
                <a:spcPts val="1200"/>
              </a:spcBef>
              <a:spcAft>
                <a:spcPts val="0"/>
              </a:spcAft>
              <a:buNone/>
            </a:pPr>
            <a:r>
              <a:rPr lang="es" sz="1100">
                <a:solidFill>
                  <a:srgbClr val="EFEFEF"/>
                </a:solidFill>
              </a:rPr>
              <a:t>A la luz de los resultados de este análisis, se recomienda lo siguiente:</a:t>
            </a:r>
            <a:endParaRPr sz="1100">
              <a:solidFill>
                <a:srgbClr val="EFEFEF"/>
              </a:solidFill>
            </a:endParaRPr>
          </a:p>
          <a:p>
            <a:pPr indent="-298450" lvl="0" marL="457200" rtl="0" algn="l">
              <a:lnSpc>
                <a:spcPct val="115000"/>
              </a:lnSpc>
              <a:spcBef>
                <a:spcPts val="1200"/>
              </a:spcBef>
              <a:spcAft>
                <a:spcPts val="0"/>
              </a:spcAft>
              <a:buClr>
                <a:srgbClr val="EFEFEF"/>
              </a:buClr>
              <a:buSzPts val="1100"/>
              <a:buChar char="●"/>
            </a:pPr>
            <a:r>
              <a:rPr b="1" lang="es" sz="1100">
                <a:solidFill>
                  <a:srgbClr val="EFEFEF"/>
                </a:solidFill>
              </a:rPr>
              <a:t>Investigar las causas de la bajada de la cuota de mercado en junio.</a:t>
            </a:r>
            <a:r>
              <a:rPr lang="es" sz="1100">
                <a:solidFill>
                  <a:srgbClr val="EFEFEF"/>
                </a:solidFill>
              </a:rPr>
              <a:t> Esto se puede hacer mediante estudios de mercado, encuestas a los clientes y análisis de la competencia.</a:t>
            </a:r>
            <a:endParaRPr sz="1100">
              <a:solidFill>
                <a:srgbClr val="EFEFEF"/>
              </a:solidFill>
            </a:endParaRPr>
          </a:p>
          <a:p>
            <a:pPr indent="-298450" lvl="0" marL="457200" rtl="0" algn="l">
              <a:lnSpc>
                <a:spcPct val="115000"/>
              </a:lnSpc>
              <a:spcBef>
                <a:spcPts val="0"/>
              </a:spcBef>
              <a:spcAft>
                <a:spcPts val="0"/>
              </a:spcAft>
              <a:buClr>
                <a:srgbClr val="EFEFEF"/>
              </a:buClr>
              <a:buSzPts val="1100"/>
              <a:buChar char="●"/>
            </a:pPr>
            <a:r>
              <a:rPr b="1" lang="es" sz="1100">
                <a:solidFill>
                  <a:srgbClr val="EFEFEF"/>
                </a:solidFill>
              </a:rPr>
              <a:t>Desarrollar estrategias para recuperar la cuota de mercado perdida.</a:t>
            </a:r>
            <a:r>
              <a:rPr lang="es" sz="1100">
                <a:solidFill>
                  <a:srgbClr val="EFEFEF"/>
                </a:solidFill>
              </a:rPr>
              <a:t> Estas estrategias pueden incluir la reducción de precios, la introducción de nuevos productos o la mejora del servicio al cliente.</a:t>
            </a:r>
            <a:endParaRPr sz="1100">
              <a:solidFill>
                <a:srgbClr val="EFEFEF"/>
              </a:solidFill>
            </a:endParaRPr>
          </a:p>
          <a:p>
            <a:pPr indent="-298450" lvl="0" marL="457200" rtl="0" algn="l">
              <a:lnSpc>
                <a:spcPct val="115000"/>
              </a:lnSpc>
              <a:spcBef>
                <a:spcPts val="0"/>
              </a:spcBef>
              <a:spcAft>
                <a:spcPts val="0"/>
              </a:spcAft>
              <a:buClr>
                <a:srgbClr val="EFEFEF"/>
              </a:buClr>
              <a:buSzPts val="1100"/>
              <a:buChar char="●"/>
            </a:pPr>
            <a:r>
              <a:rPr b="1" lang="es" sz="1100">
                <a:solidFill>
                  <a:srgbClr val="EFEFEF"/>
                </a:solidFill>
              </a:rPr>
              <a:t>Continuar monitorizando la cuota de mercado de forma regular.</a:t>
            </a:r>
            <a:r>
              <a:rPr lang="es" sz="1100">
                <a:solidFill>
                  <a:srgbClr val="EFEFEF"/>
                </a:solidFill>
              </a:rPr>
              <a:t> Esto ayudará a identificar cualquier tendencia negativa en una fase temprana y tomar medidas correctivas.</a:t>
            </a:r>
            <a:endParaRPr sz="1100">
              <a:solidFill>
                <a:srgbClr val="EFEFEF"/>
              </a:solidFill>
            </a:endParaRPr>
          </a:p>
          <a:p>
            <a:pPr indent="0" lvl="0" marL="0" rtl="0" algn="l">
              <a:lnSpc>
                <a:spcPct val="115000"/>
              </a:lnSpc>
              <a:spcBef>
                <a:spcPts val="1200"/>
              </a:spcBef>
              <a:spcAft>
                <a:spcPts val="0"/>
              </a:spcAft>
              <a:buNone/>
            </a:pPr>
            <a:r>
              <a:t/>
            </a:r>
            <a:endParaRPr b="1" sz="1100"/>
          </a:p>
          <a:p>
            <a:pPr indent="0" lvl="0" marL="0" rtl="0" algn="l">
              <a:lnSpc>
                <a:spcPct val="115000"/>
              </a:lnSpc>
              <a:spcBef>
                <a:spcPts val="1200"/>
              </a:spcBef>
              <a:spcAft>
                <a:spcPts val="1200"/>
              </a:spcAft>
              <a:buNone/>
            </a:pPr>
            <a:r>
              <a:t/>
            </a:r>
            <a:endParaRPr sz="1100"/>
          </a:p>
        </p:txBody>
      </p:sp>
      <p:pic>
        <p:nvPicPr>
          <p:cNvPr id="91" name="Google Shape;91;p16"/>
          <p:cNvPicPr preferRelativeResize="0"/>
          <p:nvPr/>
        </p:nvPicPr>
        <p:blipFill>
          <a:blip r:embed="rId3">
            <a:alphaModFix/>
          </a:blip>
          <a:stretch>
            <a:fillRect/>
          </a:stretch>
        </p:blipFill>
        <p:spPr>
          <a:xfrm>
            <a:off x="2481925" y="2571750"/>
            <a:ext cx="3390900" cy="2343150"/>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95" name="Shape 95"/>
        <p:cNvGrpSpPr/>
        <p:nvPr/>
      </p:nvGrpSpPr>
      <p:grpSpPr>
        <a:xfrm>
          <a:off x="0" y="0"/>
          <a:ext cx="0" cy="0"/>
          <a:chOff x="0" y="0"/>
          <a:chExt cx="0" cy="0"/>
        </a:xfrm>
      </p:grpSpPr>
      <p:sp>
        <p:nvSpPr>
          <p:cNvPr id="96" name="Google Shape;96;p17"/>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s" sz="2300">
                <a:latin typeface="Times New Roman"/>
                <a:ea typeface="Times New Roman"/>
                <a:cs typeface="Times New Roman"/>
                <a:sym typeface="Times New Roman"/>
              </a:rPr>
              <a:t>Volumen de </a:t>
            </a:r>
            <a:r>
              <a:rPr b="1" lang="es" sz="2300">
                <a:latin typeface="Times New Roman"/>
                <a:ea typeface="Times New Roman"/>
                <a:cs typeface="Times New Roman"/>
                <a:sym typeface="Times New Roman"/>
              </a:rPr>
              <a:t>mercado, ventas</a:t>
            </a:r>
            <a:endParaRPr b="1" sz="2300">
              <a:latin typeface="Times New Roman"/>
              <a:ea typeface="Times New Roman"/>
              <a:cs typeface="Times New Roman"/>
              <a:sym typeface="Times New Roman"/>
            </a:endParaRPr>
          </a:p>
        </p:txBody>
      </p:sp>
      <p:sp>
        <p:nvSpPr>
          <p:cNvPr id="97" name="Google Shape;97;p17"/>
          <p:cNvSpPr txBox="1"/>
          <p:nvPr/>
        </p:nvSpPr>
        <p:spPr>
          <a:xfrm>
            <a:off x="98250" y="844250"/>
            <a:ext cx="4901400" cy="47238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1200"/>
              </a:spcBef>
              <a:spcAft>
                <a:spcPts val="0"/>
              </a:spcAft>
              <a:buNone/>
            </a:pPr>
            <a:r>
              <a:rPr b="1" lang="es" sz="1600">
                <a:solidFill>
                  <a:schemeClr val="dk1"/>
                </a:solidFill>
              </a:rPr>
              <a:t>Volumen de Mercado en 12 Meses</a:t>
            </a:r>
            <a:endParaRPr b="1" sz="1600">
              <a:solidFill>
                <a:schemeClr val="dk1"/>
              </a:solidFill>
            </a:endParaRPr>
          </a:p>
          <a:p>
            <a:pPr indent="0" lvl="0" marL="0" rtl="0" algn="ctr">
              <a:lnSpc>
                <a:spcPct val="115000"/>
              </a:lnSpc>
              <a:spcBef>
                <a:spcPts val="1200"/>
              </a:spcBef>
              <a:spcAft>
                <a:spcPts val="0"/>
              </a:spcAft>
              <a:buNone/>
            </a:pPr>
            <a:r>
              <a:rPr lang="es" sz="1200"/>
              <a:t>El gráfico muestra que el volumen de productos en meses. El mes con mayor número fue Noviembre, con un total de 1300.. El mes con menor número de visitantes fue Julio, debajo de los 1000. </a:t>
            </a:r>
            <a:endParaRPr sz="1200"/>
          </a:p>
          <a:p>
            <a:pPr indent="0" lvl="0" marL="0" rtl="0" algn="l">
              <a:lnSpc>
                <a:spcPct val="115000"/>
              </a:lnSpc>
              <a:spcBef>
                <a:spcPts val="1200"/>
              </a:spcBef>
              <a:spcAft>
                <a:spcPts val="0"/>
              </a:spcAft>
              <a:buNone/>
            </a:pPr>
            <a:r>
              <a:t/>
            </a:r>
            <a:endParaRPr b="1" sz="1100"/>
          </a:p>
          <a:p>
            <a:pPr indent="0" lvl="0" marL="0" rtl="0" algn="ctr">
              <a:lnSpc>
                <a:spcPct val="115000"/>
              </a:lnSpc>
              <a:spcBef>
                <a:spcPts val="1200"/>
              </a:spcBef>
              <a:spcAft>
                <a:spcPts val="0"/>
              </a:spcAft>
              <a:buNone/>
            </a:pPr>
            <a:r>
              <a:rPr b="1" lang="es" sz="1600">
                <a:solidFill>
                  <a:schemeClr val="dk1"/>
                </a:solidFill>
              </a:rPr>
              <a:t>Graficos Ventas </a:t>
            </a:r>
            <a:endParaRPr b="1" sz="1600">
              <a:solidFill>
                <a:schemeClr val="dk1"/>
              </a:solidFill>
            </a:endParaRPr>
          </a:p>
          <a:p>
            <a:pPr indent="0" lvl="0" marL="0" rtl="0" algn="ctr">
              <a:lnSpc>
                <a:spcPct val="115000"/>
              </a:lnSpc>
              <a:spcBef>
                <a:spcPts val="1200"/>
              </a:spcBef>
              <a:spcAft>
                <a:spcPts val="0"/>
              </a:spcAft>
              <a:buNone/>
            </a:pPr>
            <a:r>
              <a:rPr lang="es" sz="1200"/>
              <a:t>Los dos gráficos juntos nos permiten obtener una visión completa de las ventas de la empresa. Por un lado, el gráfico  “Ventas por año” nos muestra que las ventas han decrecido significativamente durante los últimos años. Pero han empezado a aumentar en el 2014. </a:t>
            </a:r>
            <a:endParaRPr sz="1200"/>
          </a:p>
          <a:p>
            <a:pPr indent="0" lvl="0" marL="0" rtl="0" algn="ctr">
              <a:lnSpc>
                <a:spcPct val="115000"/>
              </a:lnSpc>
              <a:spcBef>
                <a:spcPts val="1200"/>
              </a:spcBef>
              <a:spcAft>
                <a:spcPts val="0"/>
              </a:spcAft>
              <a:buNone/>
            </a:pPr>
            <a:r>
              <a:rPr lang="es" sz="1200"/>
              <a:t>Por otro lado, el gráfico 2 “Venta por meses” nos muestra que las ventas no son uniformes a lo largo del año, y que nuestros mejores meses son los </a:t>
            </a:r>
            <a:r>
              <a:rPr lang="es" sz="1200"/>
              <a:t>últimos</a:t>
            </a:r>
            <a:r>
              <a:rPr lang="es" sz="1200"/>
              <a:t> del año. </a:t>
            </a:r>
            <a:r>
              <a:rPr lang="es" sz="1200" u="sng"/>
              <a:t>Coincidiendo con el invierno y las fiestas.</a:t>
            </a:r>
            <a:endParaRPr sz="1200" u="sng"/>
          </a:p>
          <a:p>
            <a:pPr indent="0" lvl="0" marL="0" rtl="0" algn="just">
              <a:lnSpc>
                <a:spcPct val="115000"/>
              </a:lnSpc>
              <a:spcBef>
                <a:spcPts val="1200"/>
              </a:spcBef>
              <a:spcAft>
                <a:spcPts val="0"/>
              </a:spcAft>
              <a:buNone/>
            </a:pPr>
            <a:r>
              <a:t/>
            </a:r>
            <a:endParaRPr b="1" sz="1100"/>
          </a:p>
          <a:p>
            <a:pPr indent="0" lvl="0" marL="0" rtl="0" algn="l">
              <a:lnSpc>
                <a:spcPct val="115000"/>
              </a:lnSpc>
              <a:spcBef>
                <a:spcPts val="1200"/>
              </a:spcBef>
              <a:spcAft>
                <a:spcPts val="1200"/>
              </a:spcAft>
              <a:buNone/>
            </a:pPr>
            <a:r>
              <a:t/>
            </a:r>
            <a:endParaRPr sz="1100"/>
          </a:p>
        </p:txBody>
      </p:sp>
      <p:pic>
        <p:nvPicPr>
          <p:cNvPr id="98" name="Google Shape;98;p17"/>
          <p:cNvPicPr preferRelativeResize="0"/>
          <p:nvPr/>
        </p:nvPicPr>
        <p:blipFill>
          <a:blip r:embed="rId3">
            <a:alphaModFix/>
          </a:blip>
          <a:stretch>
            <a:fillRect/>
          </a:stretch>
        </p:blipFill>
        <p:spPr>
          <a:xfrm>
            <a:off x="5161850" y="779150"/>
            <a:ext cx="3504000" cy="1543050"/>
          </a:xfrm>
          <a:prstGeom prst="rect">
            <a:avLst/>
          </a:prstGeom>
          <a:noFill/>
          <a:ln>
            <a:noFill/>
          </a:ln>
          <a:effectLst>
            <a:outerShdw blurRad="57150" rotWithShape="0" algn="bl" dir="5400000" dist="19050">
              <a:srgbClr val="000000">
                <a:alpha val="50000"/>
              </a:srgbClr>
            </a:outerShdw>
          </a:effectLst>
        </p:spPr>
      </p:pic>
      <p:pic>
        <p:nvPicPr>
          <p:cNvPr id="99" name="Google Shape;99;p17"/>
          <p:cNvPicPr preferRelativeResize="0"/>
          <p:nvPr/>
        </p:nvPicPr>
        <p:blipFill>
          <a:blip r:embed="rId4">
            <a:alphaModFix/>
          </a:blip>
          <a:stretch>
            <a:fillRect/>
          </a:stretch>
        </p:blipFill>
        <p:spPr>
          <a:xfrm>
            <a:off x="5346763" y="2482300"/>
            <a:ext cx="3134182" cy="2542525"/>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03" name="Shape 103"/>
        <p:cNvGrpSpPr/>
        <p:nvPr/>
      </p:nvGrpSpPr>
      <p:grpSpPr>
        <a:xfrm>
          <a:off x="0" y="0"/>
          <a:ext cx="0" cy="0"/>
          <a:chOff x="0" y="0"/>
          <a:chExt cx="0" cy="0"/>
        </a:xfrm>
      </p:grpSpPr>
      <p:sp>
        <p:nvSpPr>
          <p:cNvPr id="104" name="Google Shape;104;p18"/>
          <p:cNvSpPr txBox="1"/>
          <p:nvPr>
            <p:ph type="title"/>
          </p:nvPr>
        </p:nvSpPr>
        <p:spPr>
          <a:xfrm>
            <a:off x="98250" y="16350"/>
            <a:ext cx="8826600" cy="602700"/>
          </a:xfrm>
          <a:prstGeom prst="rect">
            <a:avLst/>
          </a:prstGeom>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s" sz="2000"/>
              <a:t>Opiniones de la </a:t>
            </a:r>
            <a:r>
              <a:rPr b="1" lang="es" sz="2000"/>
              <a:t>compañía</a:t>
            </a:r>
            <a:r>
              <a:rPr b="1" lang="es" sz="2000"/>
              <a:t> </a:t>
            </a:r>
            <a:endParaRPr b="1" sz="2000"/>
          </a:p>
        </p:txBody>
      </p:sp>
      <p:pic>
        <p:nvPicPr>
          <p:cNvPr id="105" name="Google Shape;105;p18"/>
          <p:cNvPicPr preferRelativeResize="0"/>
          <p:nvPr/>
        </p:nvPicPr>
        <p:blipFill>
          <a:blip r:embed="rId3">
            <a:alphaModFix/>
          </a:blip>
          <a:stretch>
            <a:fillRect/>
          </a:stretch>
        </p:blipFill>
        <p:spPr>
          <a:xfrm>
            <a:off x="377000" y="979438"/>
            <a:ext cx="2581275" cy="3476625"/>
          </a:xfrm>
          <a:prstGeom prst="rect">
            <a:avLst/>
          </a:prstGeom>
          <a:noFill/>
          <a:ln>
            <a:noFill/>
          </a:ln>
          <a:effectLst>
            <a:outerShdw blurRad="57150" rotWithShape="0" algn="bl" dir="5400000" dist="19050">
              <a:srgbClr val="000000">
                <a:alpha val="50000"/>
              </a:srgbClr>
            </a:outerShdw>
          </a:effectLst>
        </p:spPr>
      </p:pic>
      <p:sp>
        <p:nvSpPr>
          <p:cNvPr id="106" name="Google Shape;106;p18"/>
          <p:cNvSpPr txBox="1"/>
          <p:nvPr/>
        </p:nvSpPr>
        <p:spPr>
          <a:xfrm>
            <a:off x="3369100" y="1782925"/>
            <a:ext cx="5359200" cy="23766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1200"/>
              </a:spcBef>
              <a:spcAft>
                <a:spcPts val="0"/>
              </a:spcAft>
              <a:buNone/>
            </a:pPr>
            <a:r>
              <a:rPr lang="es" sz="1200"/>
              <a:t>La </a:t>
            </a:r>
            <a:r>
              <a:rPr lang="es" sz="1200"/>
              <a:t>compañía</a:t>
            </a:r>
            <a:r>
              <a:rPr lang="es" sz="1200"/>
              <a:t> tiende a una muy buena critica por parte de los clientes. Su estabilidad de Score a lo largo de los meses nos permite entender que aún en el mes más bajo de ventas, la </a:t>
            </a:r>
            <a:r>
              <a:rPr lang="es" sz="1200"/>
              <a:t>crítica</a:t>
            </a:r>
            <a:r>
              <a:rPr lang="es" sz="1200"/>
              <a:t> no es modificada. Considerando la estabilidad y el promedio de Score no podemos decir que la culpa de la </a:t>
            </a:r>
            <a:r>
              <a:rPr lang="es" sz="1200"/>
              <a:t>caída</a:t>
            </a:r>
            <a:r>
              <a:rPr lang="es" sz="1200"/>
              <a:t> de ventas en Junio pertenece a esta área. </a:t>
            </a:r>
            <a:endParaRPr sz="1200"/>
          </a:p>
          <a:p>
            <a:pPr indent="0" lvl="0" marL="0" rtl="0" algn="l">
              <a:lnSpc>
                <a:spcPct val="115000"/>
              </a:lnSpc>
              <a:spcBef>
                <a:spcPts val="1200"/>
              </a:spcBef>
              <a:spcAft>
                <a:spcPts val="0"/>
              </a:spcAft>
              <a:buNone/>
            </a:pPr>
            <a:r>
              <a:rPr lang="es" sz="1200"/>
              <a:t>Se recomienda: </a:t>
            </a:r>
            <a:endParaRPr sz="1200"/>
          </a:p>
          <a:p>
            <a:pPr indent="-304800" lvl="0" marL="457200" rtl="0" algn="l">
              <a:lnSpc>
                <a:spcPct val="115000"/>
              </a:lnSpc>
              <a:spcBef>
                <a:spcPts val="1200"/>
              </a:spcBef>
              <a:spcAft>
                <a:spcPts val="0"/>
              </a:spcAft>
              <a:buSzPts val="1200"/>
              <a:buChar char="●"/>
            </a:pPr>
            <a:r>
              <a:rPr lang="es" sz="1200"/>
              <a:t>Seguimiento del estado de los pedidos y ventas</a:t>
            </a:r>
            <a:endParaRPr sz="1200"/>
          </a:p>
          <a:p>
            <a:pPr indent="-304800" lvl="0" marL="457200" rtl="0" algn="l">
              <a:lnSpc>
                <a:spcPct val="115000"/>
              </a:lnSpc>
              <a:spcBef>
                <a:spcPts val="0"/>
              </a:spcBef>
              <a:spcAft>
                <a:spcPts val="0"/>
              </a:spcAft>
              <a:buSzPts val="1200"/>
              <a:buChar char="●"/>
            </a:pPr>
            <a:r>
              <a:rPr lang="es" sz="1200"/>
              <a:t>Analítica de Datos posventa </a:t>
            </a:r>
            <a:endParaRPr sz="1200"/>
          </a:p>
          <a:p>
            <a:pPr indent="-304800" lvl="0" marL="457200" rtl="0" algn="l">
              <a:lnSpc>
                <a:spcPct val="115000"/>
              </a:lnSpc>
              <a:spcBef>
                <a:spcPts val="0"/>
              </a:spcBef>
              <a:spcAft>
                <a:spcPts val="0"/>
              </a:spcAft>
              <a:buSzPts val="1200"/>
              <a:buChar char="●"/>
            </a:pPr>
            <a:r>
              <a:rPr lang="es" sz="1200"/>
              <a:t>Verificación de reseñas de google maps </a:t>
            </a:r>
            <a:endParaRPr sz="1200"/>
          </a:p>
        </p:txBody>
      </p:sp>
      <p:sp>
        <p:nvSpPr>
          <p:cNvPr id="107" name="Google Shape;107;p18"/>
          <p:cNvSpPr txBox="1"/>
          <p:nvPr/>
        </p:nvSpPr>
        <p:spPr>
          <a:xfrm>
            <a:off x="4071450" y="788550"/>
            <a:ext cx="3000000" cy="400200"/>
          </a:xfrm>
          <a:prstGeom prst="rect">
            <a:avLst/>
          </a:prstGeom>
          <a:noFill/>
          <a:ln>
            <a:noFill/>
          </a:ln>
          <a:effectLst>
            <a:reflection blurRad="0" dir="5400000" dist="38100" endA="0" fadeDir="5400012" kx="0" rotWithShape="0" algn="bl" stPos="0" sy="-100000" ky="0"/>
          </a:effectLst>
        </p:spPr>
        <p:txBody>
          <a:bodyPr anchorCtr="0" anchor="t" bIns="91425" lIns="91425" spcFirstLastPara="1" rIns="91425" wrap="square" tIns="91425">
            <a:spAutoFit/>
          </a:bodyPr>
          <a:lstStyle/>
          <a:p>
            <a:pPr indent="0" lvl="0" marL="0" rtl="0" algn="ctr">
              <a:lnSpc>
                <a:spcPct val="115000"/>
              </a:lnSpc>
              <a:spcBef>
                <a:spcPts val="1200"/>
              </a:spcBef>
              <a:spcAft>
                <a:spcPts val="1200"/>
              </a:spcAft>
              <a:buNone/>
            </a:pPr>
            <a:r>
              <a:rPr b="1" lang="es">
                <a:solidFill>
                  <a:schemeClr val="dk1"/>
                </a:solidFill>
              </a:rPr>
              <a:t>OPINIONES</a:t>
            </a:r>
            <a:endParaRPr b="1">
              <a:solidFill>
                <a:schemeClr val="dk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19"/>
          <p:cNvSpPr txBox="1"/>
          <p:nvPr>
            <p:ph idx="4294967295" type="title"/>
          </p:nvPr>
        </p:nvSpPr>
        <p:spPr>
          <a:xfrm>
            <a:off x="223175" y="3150770"/>
            <a:ext cx="2022300" cy="578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1800">
                <a:solidFill>
                  <a:schemeClr val="dk1"/>
                </a:solidFill>
              </a:rPr>
              <a:t>Natura</a:t>
            </a:r>
            <a:endParaRPr sz="1800">
              <a:solidFill>
                <a:schemeClr val="dk1"/>
              </a:solidFill>
            </a:endParaRPr>
          </a:p>
        </p:txBody>
      </p:sp>
      <p:sp>
        <p:nvSpPr>
          <p:cNvPr id="113" name="Google Shape;113;p19"/>
          <p:cNvSpPr/>
          <p:nvPr/>
        </p:nvSpPr>
        <p:spPr>
          <a:xfrm>
            <a:off x="-17100" y="-12"/>
            <a:ext cx="9161100" cy="24846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9"/>
          <p:cNvSpPr txBox="1"/>
          <p:nvPr>
            <p:ph idx="4294967295" type="title"/>
          </p:nvPr>
        </p:nvSpPr>
        <p:spPr>
          <a:xfrm>
            <a:off x="420725" y="96575"/>
            <a:ext cx="8520600" cy="1012200"/>
          </a:xfrm>
          <a:prstGeom prst="rect">
            <a:avLst/>
          </a:prstGeom>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lang="es"/>
              <a:t>Mayores competidores</a:t>
            </a:r>
            <a:endParaRPr/>
          </a:p>
          <a:p>
            <a:pPr indent="0" lvl="0" marL="0" rtl="0" algn="ctr">
              <a:spcBef>
                <a:spcPts val="400"/>
              </a:spcBef>
              <a:spcAft>
                <a:spcPts val="400"/>
              </a:spcAft>
              <a:buNone/>
            </a:pPr>
            <a:r>
              <a:t/>
            </a:r>
            <a:endParaRPr i="1" sz="1600"/>
          </a:p>
        </p:txBody>
      </p:sp>
      <p:pic>
        <p:nvPicPr>
          <p:cNvPr id="115" name="Google Shape;115;p19"/>
          <p:cNvPicPr preferRelativeResize="0"/>
          <p:nvPr/>
        </p:nvPicPr>
        <p:blipFill rotWithShape="1">
          <a:blip r:embed="rId3">
            <a:alphaModFix/>
          </a:blip>
          <a:srcRect b="21695" l="0" r="0" t="21689"/>
          <a:stretch/>
        </p:blipFill>
        <p:spPr>
          <a:xfrm>
            <a:off x="6579450" y="1495475"/>
            <a:ext cx="1644300" cy="1644000"/>
          </a:xfrm>
          <a:prstGeom prst="ellipse">
            <a:avLst/>
          </a:prstGeom>
          <a:noFill/>
          <a:ln>
            <a:noFill/>
          </a:ln>
        </p:spPr>
      </p:pic>
      <p:pic>
        <p:nvPicPr>
          <p:cNvPr id="116" name="Google Shape;116;p19"/>
          <p:cNvPicPr preferRelativeResize="0"/>
          <p:nvPr/>
        </p:nvPicPr>
        <p:blipFill rotWithShape="1">
          <a:blip r:embed="rId4">
            <a:alphaModFix/>
          </a:blip>
          <a:srcRect b="0" l="16769" r="16763" t="0"/>
          <a:stretch/>
        </p:blipFill>
        <p:spPr>
          <a:xfrm>
            <a:off x="726529" y="1317045"/>
            <a:ext cx="1644300" cy="1644300"/>
          </a:xfrm>
          <a:prstGeom prst="ellipse">
            <a:avLst/>
          </a:prstGeom>
          <a:noFill/>
          <a:ln>
            <a:noFill/>
          </a:ln>
        </p:spPr>
      </p:pic>
      <p:sp>
        <p:nvSpPr>
          <p:cNvPr id="117" name="Google Shape;117;p19"/>
          <p:cNvSpPr txBox="1"/>
          <p:nvPr>
            <p:ph idx="4294967295" type="body"/>
          </p:nvPr>
        </p:nvSpPr>
        <p:spPr>
          <a:xfrm>
            <a:off x="223175" y="3683026"/>
            <a:ext cx="2022300" cy="1153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200">
                <a:solidFill>
                  <a:schemeClr val="lt1"/>
                </a:solidFill>
              </a:rPr>
              <a:t>355k de unidades. </a:t>
            </a:r>
            <a:endParaRPr sz="1200">
              <a:solidFill>
                <a:schemeClr val="lt1"/>
              </a:solidFill>
            </a:endParaRPr>
          </a:p>
          <a:p>
            <a:pPr indent="0" lvl="0" marL="0" rtl="0" algn="ctr">
              <a:spcBef>
                <a:spcPts val="1600"/>
              </a:spcBef>
              <a:spcAft>
                <a:spcPts val="0"/>
              </a:spcAft>
              <a:buNone/>
            </a:pPr>
            <a:r>
              <a:rPr lang="es" sz="1200">
                <a:solidFill>
                  <a:schemeClr val="lt1"/>
                </a:solidFill>
              </a:rPr>
              <a:t>Autos Urbanos, rurales, mix y youth. </a:t>
            </a:r>
            <a:endParaRPr sz="1200">
              <a:solidFill>
                <a:schemeClr val="lt1"/>
              </a:solidFill>
            </a:endParaRPr>
          </a:p>
          <a:p>
            <a:pPr indent="0" lvl="0" marL="0" rtl="0" algn="ctr">
              <a:spcBef>
                <a:spcPts val="1600"/>
              </a:spcBef>
              <a:spcAft>
                <a:spcPts val="1600"/>
              </a:spcAft>
              <a:buNone/>
            </a:pPr>
            <a:r>
              <a:rPr lang="es" sz="1200">
                <a:solidFill>
                  <a:schemeClr val="lt1"/>
                </a:solidFill>
              </a:rPr>
              <a:t>Fuertes: Rural y Urbano</a:t>
            </a:r>
            <a:endParaRPr sz="1200">
              <a:solidFill>
                <a:schemeClr val="lt1"/>
              </a:solidFill>
            </a:endParaRPr>
          </a:p>
        </p:txBody>
      </p:sp>
      <p:sp>
        <p:nvSpPr>
          <p:cNvPr id="118" name="Google Shape;118;p19"/>
          <p:cNvSpPr txBox="1"/>
          <p:nvPr>
            <p:ph idx="4294967295" type="title"/>
          </p:nvPr>
        </p:nvSpPr>
        <p:spPr>
          <a:xfrm>
            <a:off x="3552293" y="3178845"/>
            <a:ext cx="2022300" cy="578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1800">
                <a:solidFill>
                  <a:schemeClr val="dk1"/>
                </a:solidFill>
              </a:rPr>
              <a:t>Aliqui</a:t>
            </a:r>
            <a:endParaRPr sz="1800">
              <a:solidFill>
                <a:schemeClr val="dk1"/>
              </a:solidFill>
            </a:endParaRPr>
          </a:p>
        </p:txBody>
      </p:sp>
      <p:sp>
        <p:nvSpPr>
          <p:cNvPr id="119" name="Google Shape;119;p19"/>
          <p:cNvSpPr txBox="1"/>
          <p:nvPr>
            <p:ph idx="4294967295" type="title"/>
          </p:nvPr>
        </p:nvSpPr>
        <p:spPr>
          <a:xfrm>
            <a:off x="6390454" y="3139483"/>
            <a:ext cx="2022300" cy="578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sz="1800">
                <a:solidFill>
                  <a:schemeClr val="dk1"/>
                </a:solidFill>
              </a:rPr>
              <a:t>Pirum</a:t>
            </a:r>
            <a:endParaRPr sz="1800">
              <a:solidFill>
                <a:schemeClr val="dk1"/>
              </a:solidFill>
            </a:endParaRPr>
          </a:p>
        </p:txBody>
      </p:sp>
      <p:sp>
        <p:nvSpPr>
          <p:cNvPr id="120" name="Google Shape;120;p19"/>
          <p:cNvSpPr txBox="1"/>
          <p:nvPr>
            <p:ph idx="4294967295" type="body"/>
          </p:nvPr>
        </p:nvSpPr>
        <p:spPr>
          <a:xfrm>
            <a:off x="3439218" y="3683026"/>
            <a:ext cx="2022300" cy="1153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200">
                <a:solidFill>
                  <a:schemeClr val="lt1"/>
                </a:solidFill>
              </a:rPr>
              <a:t>237</a:t>
            </a:r>
            <a:r>
              <a:rPr lang="es" sz="1200">
                <a:solidFill>
                  <a:schemeClr val="lt1"/>
                </a:solidFill>
              </a:rPr>
              <a:t>k de unidades. </a:t>
            </a:r>
            <a:endParaRPr sz="1200">
              <a:solidFill>
                <a:schemeClr val="lt1"/>
              </a:solidFill>
            </a:endParaRPr>
          </a:p>
          <a:p>
            <a:pPr indent="0" lvl="0" marL="0" rtl="0" algn="ctr">
              <a:spcBef>
                <a:spcPts val="1600"/>
              </a:spcBef>
              <a:spcAft>
                <a:spcPts val="0"/>
              </a:spcAft>
              <a:buNone/>
            </a:pPr>
            <a:r>
              <a:rPr lang="es" sz="1200">
                <a:solidFill>
                  <a:schemeClr val="lt1"/>
                </a:solidFill>
              </a:rPr>
              <a:t>Autos Urbanos, rurales, mix y youth. </a:t>
            </a:r>
            <a:endParaRPr sz="1200">
              <a:solidFill>
                <a:schemeClr val="lt1"/>
              </a:solidFill>
            </a:endParaRPr>
          </a:p>
          <a:p>
            <a:pPr indent="0" lvl="0" marL="0" rtl="0" algn="ctr">
              <a:spcBef>
                <a:spcPts val="1600"/>
              </a:spcBef>
              <a:spcAft>
                <a:spcPts val="0"/>
              </a:spcAft>
              <a:buNone/>
            </a:pPr>
            <a:r>
              <a:rPr lang="es" sz="1200">
                <a:solidFill>
                  <a:schemeClr val="lt1"/>
                </a:solidFill>
              </a:rPr>
              <a:t>Fuertes: Rural y Urbano</a:t>
            </a:r>
            <a:endParaRPr sz="1200">
              <a:solidFill>
                <a:schemeClr val="lt1"/>
              </a:solidFill>
            </a:endParaRPr>
          </a:p>
          <a:p>
            <a:pPr indent="0" lvl="0" marL="0" rtl="0" algn="ctr">
              <a:spcBef>
                <a:spcPts val="1600"/>
              </a:spcBef>
              <a:spcAft>
                <a:spcPts val="1600"/>
              </a:spcAft>
              <a:buNone/>
            </a:pPr>
            <a:r>
              <a:t/>
            </a:r>
            <a:endParaRPr sz="1200">
              <a:solidFill>
                <a:schemeClr val="dk2"/>
              </a:solidFill>
            </a:endParaRPr>
          </a:p>
        </p:txBody>
      </p:sp>
      <p:sp>
        <p:nvSpPr>
          <p:cNvPr id="121" name="Google Shape;121;p19"/>
          <p:cNvSpPr txBox="1"/>
          <p:nvPr>
            <p:ph idx="4294967295" type="body"/>
          </p:nvPr>
        </p:nvSpPr>
        <p:spPr>
          <a:xfrm>
            <a:off x="6390454" y="3683026"/>
            <a:ext cx="2022300" cy="1153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s" sz="1200">
                <a:solidFill>
                  <a:schemeClr val="lt1"/>
                </a:solidFill>
              </a:rPr>
              <a:t>140</a:t>
            </a:r>
            <a:r>
              <a:rPr lang="es" sz="1200">
                <a:solidFill>
                  <a:schemeClr val="lt1"/>
                </a:solidFill>
              </a:rPr>
              <a:t>k de unidades. </a:t>
            </a:r>
            <a:endParaRPr sz="1200">
              <a:solidFill>
                <a:schemeClr val="lt1"/>
              </a:solidFill>
            </a:endParaRPr>
          </a:p>
          <a:p>
            <a:pPr indent="0" lvl="0" marL="0" rtl="0" algn="ctr">
              <a:spcBef>
                <a:spcPts val="1600"/>
              </a:spcBef>
              <a:spcAft>
                <a:spcPts val="0"/>
              </a:spcAft>
              <a:buNone/>
            </a:pPr>
            <a:r>
              <a:rPr lang="es" sz="1200">
                <a:solidFill>
                  <a:schemeClr val="lt1"/>
                </a:solidFill>
              </a:rPr>
              <a:t>Autos Urbanos, rurales y mix.</a:t>
            </a:r>
            <a:endParaRPr sz="1200">
              <a:solidFill>
                <a:schemeClr val="lt1"/>
              </a:solidFill>
            </a:endParaRPr>
          </a:p>
          <a:p>
            <a:pPr indent="0" lvl="0" marL="0" rtl="0" algn="ctr">
              <a:spcBef>
                <a:spcPts val="1600"/>
              </a:spcBef>
              <a:spcAft>
                <a:spcPts val="0"/>
              </a:spcAft>
              <a:buNone/>
            </a:pPr>
            <a:r>
              <a:rPr lang="es" sz="1200">
                <a:solidFill>
                  <a:schemeClr val="lt1"/>
                </a:solidFill>
              </a:rPr>
              <a:t>Fuertes:  Urbano</a:t>
            </a:r>
            <a:endParaRPr sz="1200">
              <a:solidFill>
                <a:schemeClr val="lt1"/>
              </a:solidFill>
            </a:endParaRPr>
          </a:p>
          <a:p>
            <a:pPr indent="0" lvl="0" marL="0" rtl="0" algn="ctr">
              <a:spcBef>
                <a:spcPts val="1600"/>
              </a:spcBef>
              <a:spcAft>
                <a:spcPts val="1600"/>
              </a:spcAft>
              <a:buNone/>
            </a:pPr>
            <a:r>
              <a:t/>
            </a:r>
            <a:endParaRPr sz="1200">
              <a:solidFill>
                <a:schemeClr val="dk2"/>
              </a:solidFill>
            </a:endParaRPr>
          </a:p>
        </p:txBody>
      </p:sp>
      <p:pic>
        <p:nvPicPr>
          <p:cNvPr id="122" name="Google Shape;122;p19"/>
          <p:cNvPicPr preferRelativeResize="0"/>
          <p:nvPr/>
        </p:nvPicPr>
        <p:blipFill rotWithShape="1">
          <a:blip r:embed="rId5">
            <a:alphaModFix/>
          </a:blip>
          <a:srcRect b="21786" l="0" r="0" t="21786"/>
          <a:stretch/>
        </p:blipFill>
        <p:spPr>
          <a:xfrm>
            <a:off x="3749840" y="1373208"/>
            <a:ext cx="1644300" cy="1644300"/>
          </a:xfrm>
          <a:prstGeom prst="ellipse">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0"/>
          <p:cNvSpPr txBox="1"/>
          <p:nvPr>
            <p:ph type="title"/>
          </p:nvPr>
        </p:nvSpPr>
        <p:spPr>
          <a:xfrm>
            <a:off x="2324875" y="368125"/>
            <a:ext cx="5269200" cy="815700"/>
          </a:xfrm>
          <a:prstGeom prst="rect">
            <a:avLst/>
          </a:prstGeom>
          <a:effectLst>
            <a:outerShdw blurRad="57150" rotWithShape="0" algn="bl" dir="5400000" dist="19050">
              <a:srgbClr val="6D9EEB">
                <a:alpha val="50000"/>
              </a:srgbClr>
            </a:outerShdw>
          </a:effectLst>
        </p:spPr>
        <p:txBody>
          <a:bodyPr anchorCtr="0" anchor="b" bIns="91425" lIns="91425" spcFirstLastPara="1" rIns="91425" wrap="square" tIns="91425">
            <a:noAutofit/>
          </a:bodyPr>
          <a:lstStyle/>
          <a:p>
            <a:pPr indent="0" lvl="0" marL="0" rtl="0" algn="l">
              <a:lnSpc>
                <a:spcPct val="115000"/>
              </a:lnSpc>
              <a:spcBef>
                <a:spcPts val="1000"/>
              </a:spcBef>
              <a:spcAft>
                <a:spcPts val="0"/>
              </a:spcAft>
              <a:buNone/>
            </a:pPr>
            <a:r>
              <a:rPr lang="es">
                <a:latin typeface="Arial"/>
                <a:ea typeface="Arial"/>
                <a:cs typeface="Arial"/>
                <a:sym typeface="Arial"/>
              </a:rPr>
              <a:t>Unidades de por Región</a:t>
            </a:r>
            <a:endParaRPr sz="5000"/>
          </a:p>
        </p:txBody>
      </p:sp>
      <p:cxnSp>
        <p:nvCxnSpPr>
          <p:cNvPr id="128" name="Google Shape;128;p20"/>
          <p:cNvCxnSpPr/>
          <p:nvPr/>
        </p:nvCxnSpPr>
        <p:spPr>
          <a:xfrm>
            <a:off x="929038" y="2507950"/>
            <a:ext cx="0" cy="1038600"/>
          </a:xfrm>
          <a:prstGeom prst="straightConnector1">
            <a:avLst/>
          </a:prstGeom>
          <a:noFill/>
          <a:ln cap="flat" cmpd="sng" w="9525">
            <a:solidFill>
              <a:srgbClr val="B7B7B7"/>
            </a:solidFill>
            <a:prstDash val="solid"/>
            <a:round/>
            <a:headEnd len="med" w="med" type="none"/>
            <a:tailEnd len="med" w="med" type="none"/>
          </a:ln>
        </p:spPr>
      </p:cxnSp>
      <p:sp>
        <p:nvSpPr>
          <p:cNvPr id="129" name="Google Shape;129;p20"/>
          <p:cNvSpPr txBox="1"/>
          <p:nvPr>
            <p:ph type="title"/>
          </p:nvPr>
        </p:nvSpPr>
        <p:spPr>
          <a:xfrm>
            <a:off x="976112" y="2384687"/>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s" sz="1700">
                <a:solidFill>
                  <a:schemeClr val="dk1"/>
                </a:solidFill>
              </a:rPr>
              <a:t>WEST</a:t>
            </a:r>
            <a:endParaRPr b="1" sz="1700">
              <a:solidFill>
                <a:schemeClr val="dk1"/>
              </a:solidFill>
            </a:endParaRPr>
          </a:p>
        </p:txBody>
      </p:sp>
      <p:sp>
        <p:nvSpPr>
          <p:cNvPr id="130" name="Google Shape;130;p20"/>
          <p:cNvSpPr txBox="1"/>
          <p:nvPr>
            <p:ph idx="1" type="body"/>
          </p:nvPr>
        </p:nvSpPr>
        <p:spPr>
          <a:xfrm>
            <a:off x="976112" y="2674713"/>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1200">
                <a:solidFill>
                  <a:schemeClr val="dk2"/>
                </a:solidFill>
              </a:rPr>
              <a:t>52K de Unidades Prestar </a:t>
            </a:r>
            <a:r>
              <a:rPr lang="es" sz="1200">
                <a:solidFill>
                  <a:schemeClr val="dk2"/>
                </a:solidFill>
              </a:rPr>
              <a:t>atención</a:t>
            </a:r>
            <a:r>
              <a:rPr lang="es" sz="1200">
                <a:solidFill>
                  <a:schemeClr val="dk2"/>
                </a:solidFill>
              </a:rPr>
              <a:t> a la competencia que </a:t>
            </a:r>
            <a:r>
              <a:rPr lang="es" sz="1200">
                <a:solidFill>
                  <a:schemeClr val="dk2"/>
                </a:solidFill>
              </a:rPr>
              <a:t>aquí</a:t>
            </a:r>
            <a:r>
              <a:rPr lang="es" sz="1200">
                <a:solidFill>
                  <a:schemeClr val="dk2"/>
                </a:solidFill>
              </a:rPr>
              <a:t> es muy grande</a:t>
            </a:r>
            <a:endParaRPr sz="1200">
              <a:solidFill>
                <a:schemeClr val="dk2"/>
              </a:solidFill>
            </a:endParaRPr>
          </a:p>
        </p:txBody>
      </p:sp>
      <p:cxnSp>
        <p:nvCxnSpPr>
          <p:cNvPr id="131" name="Google Shape;131;p20"/>
          <p:cNvCxnSpPr/>
          <p:nvPr/>
        </p:nvCxnSpPr>
        <p:spPr>
          <a:xfrm>
            <a:off x="3395738" y="2355550"/>
            <a:ext cx="0" cy="1038600"/>
          </a:xfrm>
          <a:prstGeom prst="straightConnector1">
            <a:avLst/>
          </a:prstGeom>
          <a:noFill/>
          <a:ln cap="flat" cmpd="sng" w="9525">
            <a:solidFill>
              <a:srgbClr val="B7B7B7"/>
            </a:solidFill>
            <a:prstDash val="solid"/>
            <a:round/>
            <a:headEnd len="med" w="med" type="none"/>
            <a:tailEnd len="med" w="med" type="none"/>
          </a:ln>
        </p:spPr>
      </p:cxnSp>
      <p:sp>
        <p:nvSpPr>
          <p:cNvPr id="132" name="Google Shape;132;p20"/>
          <p:cNvSpPr txBox="1"/>
          <p:nvPr>
            <p:ph type="title"/>
          </p:nvPr>
        </p:nvSpPr>
        <p:spPr>
          <a:xfrm>
            <a:off x="3442812" y="2241076"/>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s" sz="1700">
                <a:solidFill>
                  <a:schemeClr val="dk1"/>
                </a:solidFill>
              </a:rPr>
              <a:t>CENTRAL</a:t>
            </a:r>
            <a:endParaRPr b="1" sz="1700">
              <a:solidFill>
                <a:schemeClr val="dk1"/>
              </a:solidFill>
            </a:endParaRPr>
          </a:p>
        </p:txBody>
      </p:sp>
      <p:sp>
        <p:nvSpPr>
          <p:cNvPr id="133" name="Google Shape;133;p20"/>
          <p:cNvSpPr txBox="1"/>
          <p:nvPr>
            <p:ph idx="1" type="body"/>
          </p:nvPr>
        </p:nvSpPr>
        <p:spPr>
          <a:xfrm>
            <a:off x="3442812" y="2531101"/>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s" sz="1200">
                <a:solidFill>
                  <a:schemeClr val="dk2"/>
                </a:solidFill>
              </a:rPr>
              <a:t>95K de Unidades Competencia muy  baja</a:t>
            </a:r>
            <a:endParaRPr sz="1200">
              <a:solidFill>
                <a:schemeClr val="dk2"/>
              </a:solidFill>
            </a:endParaRPr>
          </a:p>
        </p:txBody>
      </p:sp>
      <p:cxnSp>
        <p:nvCxnSpPr>
          <p:cNvPr id="134" name="Google Shape;134;p20"/>
          <p:cNvCxnSpPr/>
          <p:nvPr/>
        </p:nvCxnSpPr>
        <p:spPr>
          <a:xfrm>
            <a:off x="6457563" y="2053100"/>
            <a:ext cx="0" cy="1038600"/>
          </a:xfrm>
          <a:prstGeom prst="straightConnector1">
            <a:avLst/>
          </a:prstGeom>
          <a:noFill/>
          <a:ln cap="flat" cmpd="sng" w="9525">
            <a:solidFill>
              <a:srgbClr val="B7B7B7"/>
            </a:solidFill>
            <a:prstDash val="solid"/>
            <a:round/>
            <a:headEnd len="med" w="med" type="none"/>
            <a:tailEnd len="med" w="med" type="none"/>
          </a:ln>
        </p:spPr>
      </p:cxnSp>
      <p:sp>
        <p:nvSpPr>
          <p:cNvPr id="135" name="Google Shape;135;p20"/>
          <p:cNvSpPr txBox="1"/>
          <p:nvPr>
            <p:ph type="title"/>
          </p:nvPr>
        </p:nvSpPr>
        <p:spPr>
          <a:xfrm>
            <a:off x="6504637" y="1929945"/>
            <a:ext cx="1814100" cy="392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s" sz="1700">
                <a:solidFill>
                  <a:schemeClr val="dk1"/>
                </a:solidFill>
              </a:rPr>
              <a:t>EAST</a:t>
            </a:r>
            <a:endParaRPr b="1" sz="1700">
              <a:solidFill>
                <a:schemeClr val="dk1"/>
              </a:solidFill>
            </a:endParaRPr>
          </a:p>
        </p:txBody>
      </p:sp>
      <p:sp>
        <p:nvSpPr>
          <p:cNvPr id="136" name="Google Shape;136;p20"/>
          <p:cNvSpPr txBox="1"/>
          <p:nvPr>
            <p:ph idx="1" type="body"/>
          </p:nvPr>
        </p:nvSpPr>
        <p:spPr>
          <a:xfrm>
            <a:off x="6504637" y="2219971"/>
            <a:ext cx="1814100" cy="57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sz="1200">
                <a:solidFill>
                  <a:schemeClr val="dk2"/>
                </a:solidFill>
              </a:rPr>
              <a:t>141K de Unidades C</a:t>
            </a:r>
            <a:r>
              <a:rPr lang="es" sz="1200">
                <a:solidFill>
                  <a:schemeClr val="dk2"/>
                </a:solidFill>
              </a:rPr>
              <a:t>ompetencia</a:t>
            </a:r>
            <a:r>
              <a:rPr lang="es" sz="1200">
                <a:solidFill>
                  <a:schemeClr val="dk2"/>
                </a:solidFill>
              </a:rPr>
              <a:t> baja</a:t>
            </a:r>
            <a:endParaRPr sz="1200">
              <a:solidFill>
                <a:schemeClr val="dk2"/>
              </a:solidFill>
            </a:endParaRPr>
          </a:p>
          <a:p>
            <a:pPr indent="0" lvl="0" marL="0" rtl="0" algn="l">
              <a:spcBef>
                <a:spcPts val="1600"/>
              </a:spcBef>
              <a:spcAft>
                <a:spcPts val="1600"/>
              </a:spcAft>
              <a:buNone/>
            </a:pPr>
            <a:r>
              <a:t/>
            </a:r>
            <a:endParaRPr sz="1200">
              <a:solidFill>
                <a:schemeClr val="dk2"/>
              </a:solidFill>
            </a:endParaRPr>
          </a:p>
        </p:txBody>
      </p:sp>
      <p:grpSp>
        <p:nvGrpSpPr>
          <p:cNvPr id="137" name="Google Shape;137;p20"/>
          <p:cNvGrpSpPr/>
          <p:nvPr/>
        </p:nvGrpSpPr>
        <p:grpSpPr>
          <a:xfrm>
            <a:off x="929030" y="3219673"/>
            <a:ext cx="6993309" cy="1520400"/>
            <a:chOff x="929030" y="3219673"/>
            <a:chExt cx="6993309" cy="1520400"/>
          </a:xfrm>
        </p:grpSpPr>
        <p:cxnSp>
          <p:nvCxnSpPr>
            <p:cNvPr id="138" name="Google Shape;138;p20"/>
            <p:cNvCxnSpPr>
              <a:stCxn id="139" idx="6"/>
              <a:endCxn id="140" idx="2"/>
            </p:cNvCxnSpPr>
            <p:nvPr/>
          </p:nvCxnSpPr>
          <p:spPr>
            <a:xfrm>
              <a:off x="1537730" y="3979907"/>
              <a:ext cx="4864200" cy="0"/>
            </a:xfrm>
            <a:prstGeom prst="straightConnector1">
              <a:avLst/>
            </a:prstGeom>
            <a:noFill/>
            <a:ln cap="flat" cmpd="sng" w="19050">
              <a:solidFill>
                <a:schemeClr val="dk1"/>
              </a:solidFill>
              <a:prstDash val="dot"/>
              <a:round/>
              <a:headEnd len="med" w="med" type="none"/>
              <a:tailEnd len="med" w="med" type="none"/>
            </a:ln>
            <a:effectLst>
              <a:reflection blurRad="0" dir="5400000" dist="38100" endA="0" endPos="30000" fadeDir="5400012" kx="0" rotWithShape="0" algn="bl" stPos="0" sy="-100000" ky="0"/>
            </a:effectLst>
          </p:spPr>
        </p:cxnSp>
        <p:sp>
          <p:nvSpPr>
            <p:cNvPr id="139" name="Google Shape;139;p20"/>
            <p:cNvSpPr/>
            <p:nvPr/>
          </p:nvSpPr>
          <p:spPr>
            <a:xfrm>
              <a:off x="929030" y="3675557"/>
              <a:ext cx="608700" cy="608700"/>
            </a:xfrm>
            <a:prstGeom prst="ellipse">
              <a:avLst/>
            </a:prstGeom>
            <a:solidFill>
              <a:schemeClr val="dk1"/>
            </a:solidFill>
            <a:ln>
              <a:noFill/>
            </a:ln>
            <a:effectLst>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0"/>
            <p:cNvSpPr/>
            <p:nvPr/>
          </p:nvSpPr>
          <p:spPr>
            <a:xfrm>
              <a:off x="3421283" y="3431305"/>
              <a:ext cx="1097100" cy="1097100"/>
            </a:xfrm>
            <a:prstGeom prst="ellipse">
              <a:avLst/>
            </a:prstGeom>
            <a:solidFill>
              <a:schemeClr val="dk1"/>
            </a:solidFill>
            <a:ln>
              <a:noFill/>
            </a:ln>
            <a:effectLst>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0"/>
            <p:cNvSpPr/>
            <p:nvPr/>
          </p:nvSpPr>
          <p:spPr>
            <a:xfrm>
              <a:off x="6401939" y="3219673"/>
              <a:ext cx="1520400" cy="1520400"/>
            </a:xfrm>
            <a:prstGeom prst="ellipse">
              <a:avLst/>
            </a:prstGeom>
            <a:solidFill>
              <a:schemeClr val="dk1"/>
            </a:solidFill>
            <a:ln>
              <a:noFill/>
            </a:ln>
            <a:effectLst>
              <a:reflection blurRad="0" dir="5400000" dist="38100" endA="0" endPos="30000" fadeDir="5400012" kx="0" rotWithShape="0" algn="bl" stPos="0" sy="-100000" ky="0"/>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pic>
        <p:nvPicPr>
          <p:cNvPr id="146" name="Google Shape;146;p21"/>
          <p:cNvPicPr preferRelativeResize="0"/>
          <p:nvPr/>
        </p:nvPicPr>
        <p:blipFill rotWithShape="1">
          <a:blip r:embed="rId3">
            <a:alphaModFix/>
          </a:blip>
          <a:srcRect b="0" l="7783" r="0" t="0"/>
          <a:stretch/>
        </p:blipFill>
        <p:spPr>
          <a:xfrm>
            <a:off x="150" y="0"/>
            <a:ext cx="9144000" cy="5143500"/>
          </a:xfrm>
          <a:prstGeom prst="rect">
            <a:avLst/>
          </a:prstGeom>
          <a:noFill/>
          <a:ln>
            <a:noFill/>
          </a:ln>
        </p:spPr>
      </p:pic>
      <p:sp>
        <p:nvSpPr>
          <p:cNvPr id="147" name="Google Shape;147;p21"/>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s" sz="4800"/>
              <a:t>Misión: </a:t>
            </a:r>
            <a:r>
              <a:rPr lang="es" sz="4800"/>
              <a:t>Recomendaciones finales </a:t>
            </a:r>
            <a:endParaRPr sz="4800"/>
          </a:p>
        </p:txBody>
      </p:sp>
    </p:spTree>
  </p:cSld>
  <p:clrMapOvr>
    <a:masterClrMapping/>
  </p:clrMapOvr>
</p:sld>
</file>

<file path=ppt/theme/theme1.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